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2.xml" ContentType="application/vnd.openxmlformats-officedocument.theme+xml"/>
  <Override PartName="/ppt/theme/theme1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  <p:sldMasterId id="2147483708" r:id="rId6"/>
    <p:sldMasterId id="2147483720" r:id="rId7"/>
    <p:sldMasterId id="2147483732" r:id="rId8"/>
    <p:sldMasterId id="2147483744" r:id="rId9"/>
    <p:sldMasterId id="2147483756" r:id="rId10"/>
    <p:sldMasterId id="2147483768" r:id="rId11"/>
    <p:sldMasterId id="2147483780" r:id="rId12"/>
  </p:sldMasterIdLst>
  <p:notesMasterIdLst>
    <p:notesMasterId r:id="rId24"/>
  </p:notesMasterIdLst>
  <p:sldIdLst>
    <p:sldId id="256" r:id="rId13"/>
    <p:sldId id="257" r:id="rId14"/>
    <p:sldId id="258" r:id="rId15"/>
    <p:sldId id="259" r:id="rId16"/>
    <p:sldId id="260" r:id="rId17"/>
    <p:sldId id="261" r:id="rId18"/>
    <p:sldId id="262" r:id="rId19"/>
    <p:sldId id="263" r:id="rId20"/>
    <p:sldId id="264" r:id="rId21"/>
    <p:sldId id="265" r:id="rId22"/>
    <p:sldId id="266" r:id="rId23"/>
  </p:sldIdLst>
  <p:sldSz cx="9144000" cy="6858000" type="screen4x3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1.xml"/><Relationship Id="rId18" Type="http://schemas.openxmlformats.org/officeDocument/2006/relationships/slide" Target="slides/slide6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9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4.xml"/><Relationship Id="rId20" Type="http://schemas.openxmlformats.org/officeDocument/2006/relationships/slide" Target="slides/slide8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3.xml"/><Relationship Id="rId23" Type="http://schemas.openxmlformats.org/officeDocument/2006/relationships/slide" Target="slides/slide11.xml"/><Relationship Id="rId28" Type="http://schemas.openxmlformats.org/officeDocument/2006/relationships/tableStyles" Target="tableStyle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7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2.xml"/><Relationship Id="rId22" Type="http://schemas.openxmlformats.org/officeDocument/2006/relationships/slide" Target="slides/slide10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C7A2BFF-456B-4B41-9D9F-38ED536BB63C}" type="doc">
      <dgm:prSet loTypeId="urn:microsoft.com/office/officeart/2005/8/layout/cycle2" loCatId="cycle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s-PE"/>
        </a:p>
      </dgm:t>
    </dgm:pt>
    <dgm:pt modelId="{5D0169AD-A883-4860-BFBD-D938E2CC8B8A}">
      <dgm:prSet phldrT="[Texto]"/>
      <dgm:spPr/>
      <dgm:t>
        <a:bodyPr/>
        <a:lstStyle/>
        <a:p>
          <a:r>
            <a:rPr lang="es-PE" dirty="0" smtClean="0"/>
            <a:t>FI</a:t>
          </a:r>
          <a:endParaRPr lang="es-PE" dirty="0"/>
        </a:p>
      </dgm:t>
    </dgm:pt>
    <dgm:pt modelId="{96E02912-204A-4BA2-81D3-44F378D548C2}" type="parTrans" cxnId="{5786004C-6347-416D-8E49-975FA3DF86C5}">
      <dgm:prSet/>
      <dgm:spPr/>
      <dgm:t>
        <a:bodyPr/>
        <a:lstStyle/>
        <a:p>
          <a:endParaRPr lang="es-PE"/>
        </a:p>
      </dgm:t>
    </dgm:pt>
    <dgm:pt modelId="{81047CA3-390D-4BD8-B3FC-9C797F92A5C1}" type="sibTrans" cxnId="{5786004C-6347-416D-8E49-975FA3DF86C5}">
      <dgm:prSet/>
      <dgm:spPr/>
      <dgm:t>
        <a:bodyPr/>
        <a:lstStyle/>
        <a:p>
          <a:endParaRPr lang="es-PE" dirty="0"/>
        </a:p>
      </dgm:t>
    </dgm:pt>
    <dgm:pt modelId="{88D75EE8-9F24-4595-83B4-A7F7F9295151}">
      <dgm:prSet phldrT="[Texto]"/>
      <dgm:spPr/>
      <dgm:t>
        <a:bodyPr/>
        <a:lstStyle/>
        <a:p>
          <a:r>
            <a:rPr lang="es-PE" dirty="0" smtClean="0"/>
            <a:t>CO</a:t>
          </a:r>
          <a:endParaRPr lang="es-PE" dirty="0"/>
        </a:p>
      </dgm:t>
    </dgm:pt>
    <dgm:pt modelId="{A25124B6-EB42-4799-9875-3E406B7E227D}" type="parTrans" cxnId="{C34BC4FA-B48F-4ADB-A9E6-26E8687ABC6E}">
      <dgm:prSet/>
      <dgm:spPr/>
      <dgm:t>
        <a:bodyPr/>
        <a:lstStyle/>
        <a:p>
          <a:endParaRPr lang="es-PE"/>
        </a:p>
      </dgm:t>
    </dgm:pt>
    <dgm:pt modelId="{D88B2276-CECE-4EB5-97FE-3AA36DF82D1D}" type="sibTrans" cxnId="{C34BC4FA-B48F-4ADB-A9E6-26E8687ABC6E}">
      <dgm:prSet/>
      <dgm:spPr/>
      <dgm:t>
        <a:bodyPr/>
        <a:lstStyle/>
        <a:p>
          <a:endParaRPr lang="es-PE" dirty="0"/>
        </a:p>
      </dgm:t>
    </dgm:pt>
    <dgm:pt modelId="{D93B8BDB-EBA6-4316-AC4D-FE907DA4B4BA}">
      <dgm:prSet phldrT="[Texto]"/>
      <dgm:spPr/>
      <dgm:t>
        <a:bodyPr/>
        <a:lstStyle/>
        <a:p>
          <a:r>
            <a:rPr lang="es-PE" dirty="0" smtClean="0"/>
            <a:t>MM</a:t>
          </a:r>
          <a:endParaRPr lang="es-PE" dirty="0"/>
        </a:p>
      </dgm:t>
    </dgm:pt>
    <dgm:pt modelId="{6EE82B27-D4D6-42D3-B024-6C73FD1237B9}" type="parTrans" cxnId="{824FA73B-6EE3-49E0-985D-3BEEB0EC5B42}">
      <dgm:prSet/>
      <dgm:spPr/>
      <dgm:t>
        <a:bodyPr/>
        <a:lstStyle/>
        <a:p>
          <a:endParaRPr lang="es-PE"/>
        </a:p>
      </dgm:t>
    </dgm:pt>
    <dgm:pt modelId="{9A6390A1-F506-449E-8F8C-C3B52CA79A8D}" type="sibTrans" cxnId="{824FA73B-6EE3-49E0-985D-3BEEB0EC5B42}">
      <dgm:prSet/>
      <dgm:spPr/>
      <dgm:t>
        <a:bodyPr/>
        <a:lstStyle/>
        <a:p>
          <a:endParaRPr lang="es-PE" dirty="0"/>
        </a:p>
      </dgm:t>
    </dgm:pt>
    <dgm:pt modelId="{F91CD25F-19B5-437A-A474-497DF4078F17}">
      <dgm:prSet phldrT="[Texto]"/>
      <dgm:spPr/>
      <dgm:t>
        <a:bodyPr/>
        <a:lstStyle/>
        <a:p>
          <a:r>
            <a:rPr lang="es-PE" dirty="0" smtClean="0"/>
            <a:t>SD</a:t>
          </a:r>
          <a:endParaRPr lang="es-PE" dirty="0"/>
        </a:p>
      </dgm:t>
    </dgm:pt>
    <dgm:pt modelId="{E772FC91-854F-4BC9-AD88-98C09044D64F}" type="parTrans" cxnId="{304D4DA2-3CFC-4050-B097-F6BFBC9C4746}">
      <dgm:prSet/>
      <dgm:spPr/>
      <dgm:t>
        <a:bodyPr/>
        <a:lstStyle/>
        <a:p>
          <a:endParaRPr lang="es-PE"/>
        </a:p>
      </dgm:t>
    </dgm:pt>
    <dgm:pt modelId="{A7390FB1-4707-4513-A8A0-FFD0A82B99EA}" type="sibTrans" cxnId="{304D4DA2-3CFC-4050-B097-F6BFBC9C4746}">
      <dgm:prSet/>
      <dgm:spPr/>
      <dgm:t>
        <a:bodyPr/>
        <a:lstStyle/>
        <a:p>
          <a:endParaRPr lang="es-PE" dirty="0"/>
        </a:p>
      </dgm:t>
    </dgm:pt>
    <dgm:pt modelId="{AB0AE94C-7348-4008-9BC5-A516642C10C2}">
      <dgm:prSet phldrT="[Texto]"/>
      <dgm:spPr/>
      <dgm:t>
        <a:bodyPr/>
        <a:lstStyle/>
        <a:p>
          <a:r>
            <a:rPr lang="es-PE" dirty="0" smtClean="0"/>
            <a:t>PM</a:t>
          </a:r>
          <a:endParaRPr lang="es-PE" dirty="0"/>
        </a:p>
      </dgm:t>
    </dgm:pt>
    <dgm:pt modelId="{E03F89A4-8456-4967-81A4-D659E2809F82}" type="parTrans" cxnId="{63E4657E-C719-4500-892B-3E53EECE6A80}">
      <dgm:prSet/>
      <dgm:spPr/>
      <dgm:t>
        <a:bodyPr/>
        <a:lstStyle/>
        <a:p>
          <a:endParaRPr lang="es-PE"/>
        </a:p>
      </dgm:t>
    </dgm:pt>
    <dgm:pt modelId="{636AB1F7-3723-4C35-BFBD-50A76D7E21E9}" type="sibTrans" cxnId="{63E4657E-C719-4500-892B-3E53EECE6A80}">
      <dgm:prSet/>
      <dgm:spPr/>
      <dgm:t>
        <a:bodyPr/>
        <a:lstStyle/>
        <a:p>
          <a:endParaRPr lang="es-PE" dirty="0"/>
        </a:p>
      </dgm:t>
    </dgm:pt>
    <dgm:pt modelId="{CAF8B519-D5C8-4679-84F0-D7E4C2EDAC15}">
      <dgm:prSet phldrT="[Texto]"/>
      <dgm:spPr/>
      <dgm:t>
        <a:bodyPr/>
        <a:lstStyle/>
        <a:p>
          <a:r>
            <a:rPr lang="es-PE" dirty="0" smtClean="0"/>
            <a:t>QM</a:t>
          </a:r>
          <a:endParaRPr lang="es-PE" dirty="0"/>
        </a:p>
      </dgm:t>
    </dgm:pt>
    <dgm:pt modelId="{7B819DE1-026A-445D-BF46-E5DD37B66D17}" type="parTrans" cxnId="{67D64968-6620-4C29-9BA0-009C5CFE5871}">
      <dgm:prSet/>
      <dgm:spPr/>
      <dgm:t>
        <a:bodyPr/>
        <a:lstStyle/>
        <a:p>
          <a:endParaRPr lang="es-PE"/>
        </a:p>
      </dgm:t>
    </dgm:pt>
    <dgm:pt modelId="{AE9A3273-1EF3-4F66-B2CC-DE42F362CBFE}" type="sibTrans" cxnId="{67D64968-6620-4C29-9BA0-009C5CFE5871}">
      <dgm:prSet/>
      <dgm:spPr/>
      <dgm:t>
        <a:bodyPr/>
        <a:lstStyle/>
        <a:p>
          <a:endParaRPr lang="es-PE" dirty="0"/>
        </a:p>
      </dgm:t>
    </dgm:pt>
    <dgm:pt modelId="{5956AFF5-6EE8-42BC-92C1-BDE6927DE672}" type="pres">
      <dgm:prSet presAssocID="{5C7A2BFF-456B-4B41-9D9F-38ED536BB63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PE"/>
        </a:p>
      </dgm:t>
    </dgm:pt>
    <dgm:pt modelId="{99B048D8-F0DC-4837-B3DE-86FFB9859867}" type="pres">
      <dgm:prSet presAssocID="{5D0169AD-A883-4860-BFBD-D938E2CC8B8A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3956BC78-DCEE-434D-ACE5-A35A7D5BFD82}" type="pres">
      <dgm:prSet presAssocID="{81047CA3-390D-4BD8-B3FC-9C797F92A5C1}" presName="sibTrans" presStyleLbl="sibTrans2D1" presStyleIdx="0" presStyleCnt="6"/>
      <dgm:spPr/>
      <dgm:t>
        <a:bodyPr/>
        <a:lstStyle/>
        <a:p>
          <a:endParaRPr lang="es-PE"/>
        </a:p>
      </dgm:t>
    </dgm:pt>
    <dgm:pt modelId="{9733AD8D-D381-4D29-B601-1359BDC71955}" type="pres">
      <dgm:prSet presAssocID="{81047CA3-390D-4BD8-B3FC-9C797F92A5C1}" presName="connectorText" presStyleLbl="sibTrans2D1" presStyleIdx="0" presStyleCnt="6"/>
      <dgm:spPr/>
      <dgm:t>
        <a:bodyPr/>
        <a:lstStyle/>
        <a:p>
          <a:endParaRPr lang="es-PE"/>
        </a:p>
      </dgm:t>
    </dgm:pt>
    <dgm:pt modelId="{E356F76B-D388-4927-AE24-8A9E916A5ED7}" type="pres">
      <dgm:prSet presAssocID="{88D75EE8-9F24-4595-83B4-A7F7F9295151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81B775B9-4466-46D0-8E5E-28EEBAFA54D2}" type="pres">
      <dgm:prSet presAssocID="{D88B2276-CECE-4EB5-97FE-3AA36DF82D1D}" presName="sibTrans" presStyleLbl="sibTrans2D1" presStyleIdx="1" presStyleCnt="6"/>
      <dgm:spPr/>
      <dgm:t>
        <a:bodyPr/>
        <a:lstStyle/>
        <a:p>
          <a:endParaRPr lang="es-PE"/>
        </a:p>
      </dgm:t>
    </dgm:pt>
    <dgm:pt modelId="{340C5EBB-B98B-4C17-87C9-9BE67180D86B}" type="pres">
      <dgm:prSet presAssocID="{D88B2276-CECE-4EB5-97FE-3AA36DF82D1D}" presName="connectorText" presStyleLbl="sibTrans2D1" presStyleIdx="1" presStyleCnt="6"/>
      <dgm:spPr/>
      <dgm:t>
        <a:bodyPr/>
        <a:lstStyle/>
        <a:p>
          <a:endParaRPr lang="es-PE"/>
        </a:p>
      </dgm:t>
    </dgm:pt>
    <dgm:pt modelId="{A25FA1A9-E047-4000-8F30-43D75FD54FB4}" type="pres">
      <dgm:prSet presAssocID="{D93B8BDB-EBA6-4316-AC4D-FE907DA4B4BA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A94A9EF9-A530-483B-95F8-F6614BD8BCE8}" type="pres">
      <dgm:prSet presAssocID="{9A6390A1-F506-449E-8F8C-C3B52CA79A8D}" presName="sibTrans" presStyleLbl="sibTrans2D1" presStyleIdx="2" presStyleCnt="6"/>
      <dgm:spPr/>
      <dgm:t>
        <a:bodyPr/>
        <a:lstStyle/>
        <a:p>
          <a:endParaRPr lang="es-PE"/>
        </a:p>
      </dgm:t>
    </dgm:pt>
    <dgm:pt modelId="{B4A5C92F-23A4-4F0F-9557-372CB41E0DBA}" type="pres">
      <dgm:prSet presAssocID="{9A6390A1-F506-449E-8F8C-C3B52CA79A8D}" presName="connectorText" presStyleLbl="sibTrans2D1" presStyleIdx="2" presStyleCnt="6"/>
      <dgm:spPr/>
      <dgm:t>
        <a:bodyPr/>
        <a:lstStyle/>
        <a:p>
          <a:endParaRPr lang="es-PE"/>
        </a:p>
      </dgm:t>
    </dgm:pt>
    <dgm:pt modelId="{5B79CC39-FF9C-445C-8E66-F81E58BC1BDE}" type="pres">
      <dgm:prSet presAssocID="{F91CD25F-19B5-437A-A474-497DF4078F17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B66E4460-DEB3-4E19-A886-3B115EBDEA77}" type="pres">
      <dgm:prSet presAssocID="{A7390FB1-4707-4513-A8A0-FFD0A82B99EA}" presName="sibTrans" presStyleLbl="sibTrans2D1" presStyleIdx="3" presStyleCnt="6"/>
      <dgm:spPr/>
      <dgm:t>
        <a:bodyPr/>
        <a:lstStyle/>
        <a:p>
          <a:endParaRPr lang="es-PE"/>
        </a:p>
      </dgm:t>
    </dgm:pt>
    <dgm:pt modelId="{B9090791-9C02-4B60-A48F-34DDE238E549}" type="pres">
      <dgm:prSet presAssocID="{A7390FB1-4707-4513-A8A0-FFD0A82B99EA}" presName="connectorText" presStyleLbl="sibTrans2D1" presStyleIdx="3" presStyleCnt="6"/>
      <dgm:spPr/>
      <dgm:t>
        <a:bodyPr/>
        <a:lstStyle/>
        <a:p>
          <a:endParaRPr lang="es-PE"/>
        </a:p>
      </dgm:t>
    </dgm:pt>
    <dgm:pt modelId="{B899B5BB-D03E-4815-903D-D9A092A9505D}" type="pres">
      <dgm:prSet presAssocID="{AB0AE94C-7348-4008-9BC5-A516642C10C2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01DA9C30-0802-4983-9E9F-99757829BA1A}" type="pres">
      <dgm:prSet presAssocID="{636AB1F7-3723-4C35-BFBD-50A76D7E21E9}" presName="sibTrans" presStyleLbl="sibTrans2D1" presStyleIdx="4" presStyleCnt="6"/>
      <dgm:spPr/>
      <dgm:t>
        <a:bodyPr/>
        <a:lstStyle/>
        <a:p>
          <a:endParaRPr lang="es-PE"/>
        </a:p>
      </dgm:t>
    </dgm:pt>
    <dgm:pt modelId="{6783C550-F22B-431C-AF98-1FB210F45055}" type="pres">
      <dgm:prSet presAssocID="{636AB1F7-3723-4C35-BFBD-50A76D7E21E9}" presName="connectorText" presStyleLbl="sibTrans2D1" presStyleIdx="4" presStyleCnt="6"/>
      <dgm:spPr/>
      <dgm:t>
        <a:bodyPr/>
        <a:lstStyle/>
        <a:p>
          <a:endParaRPr lang="es-PE"/>
        </a:p>
      </dgm:t>
    </dgm:pt>
    <dgm:pt modelId="{99AACCC6-CA9D-4617-B0F8-A627F2282AB6}" type="pres">
      <dgm:prSet presAssocID="{CAF8B519-D5C8-4679-84F0-D7E4C2EDAC15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DC73E1D0-9057-4882-AA31-69D33DCF376E}" type="pres">
      <dgm:prSet presAssocID="{AE9A3273-1EF3-4F66-B2CC-DE42F362CBFE}" presName="sibTrans" presStyleLbl="sibTrans2D1" presStyleIdx="5" presStyleCnt="6"/>
      <dgm:spPr/>
      <dgm:t>
        <a:bodyPr/>
        <a:lstStyle/>
        <a:p>
          <a:endParaRPr lang="es-PE"/>
        </a:p>
      </dgm:t>
    </dgm:pt>
    <dgm:pt modelId="{ADB2326F-BE30-4376-9296-8A29FE8D2AF9}" type="pres">
      <dgm:prSet presAssocID="{AE9A3273-1EF3-4F66-B2CC-DE42F362CBFE}" presName="connectorText" presStyleLbl="sibTrans2D1" presStyleIdx="5" presStyleCnt="6"/>
      <dgm:spPr/>
      <dgm:t>
        <a:bodyPr/>
        <a:lstStyle/>
        <a:p>
          <a:endParaRPr lang="es-PE"/>
        </a:p>
      </dgm:t>
    </dgm:pt>
  </dgm:ptLst>
  <dgm:cxnLst>
    <dgm:cxn modelId="{63E4657E-C719-4500-892B-3E53EECE6A80}" srcId="{5C7A2BFF-456B-4B41-9D9F-38ED536BB63C}" destId="{AB0AE94C-7348-4008-9BC5-A516642C10C2}" srcOrd="4" destOrd="0" parTransId="{E03F89A4-8456-4967-81A4-D659E2809F82}" sibTransId="{636AB1F7-3723-4C35-BFBD-50A76D7E21E9}"/>
    <dgm:cxn modelId="{5786004C-6347-416D-8E49-975FA3DF86C5}" srcId="{5C7A2BFF-456B-4B41-9D9F-38ED536BB63C}" destId="{5D0169AD-A883-4860-BFBD-D938E2CC8B8A}" srcOrd="0" destOrd="0" parTransId="{96E02912-204A-4BA2-81D3-44F378D548C2}" sibTransId="{81047CA3-390D-4BD8-B3FC-9C797F92A5C1}"/>
    <dgm:cxn modelId="{B29CBBE6-A7CD-4529-B013-F1D12938A6EF}" type="presOf" srcId="{D93B8BDB-EBA6-4316-AC4D-FE907DA4B4BA}" destId="{A25FA1A9-E047-4000-8F30-43D75FD54FB4}" srcOrd="0" destOrd="0" presId="urn:microsoft.com/office/officeart/2005/8/layout/cycle2"/>
    <dgm:cxn modelId="{3A7EA5A3-CD93-4390-BDCC-492783A4F1E0}" type="presOf" srcId="{F91CD25F-19B5-437A-A474-497DF4078F17}" destId="{5B79CC39-FF9C-445C-8E66-F81E58BC1BDE}" srcOrd="0" destOrd="0" presId="urn:microsoft.com/office/officeart/2005/8/layout/cycle2"/>
    <dgm:cxn modelId="{75F4D557-5B98-457B-B888-E6DF7C741595}" type="presOf" srcId="{9A6390A1-F506-449E-8F8C-C3B52CA79A8D}" destId="{A94A9EF9-A530-483B-95F8-F6614BD8BCE8}" srcOrd="0" destOrd="0" presId="urn:microsoft.com/office/officeart/2005/8/layout/cycle2"/>
    <dgm:cxn modelId="{A089F6EE-E57B-4789-B5A8-BD9992624DA4}" type="presOf" srcId="{88D75EE8-9F24-4595-83B4-A7F7F9295151}" destId="{E356F76B-D388-4927-AE24-8A9E916A5ED7}" srcOrd="0" destOrd="0" presId="urn:microsoft.com/office/officeart/2005/8/layout/cycle2"/>
    <dgm:cxn modelId="{689D9578-EC0C-43C9-A319-C69FBA0579CB}" type="presOf" srcId="{D88B2276-CECE-4EB5-97FE-3AA36DF82D1D}" destId="{340C5EBB-B98B-4C17-87C9-9BE67180D86B}" srcOrd="1" destOrd="0" presId="urn:microsoft.com/office/officeart/2005/8/layout/cycle2"/>
    <dgm:cxn modelId="{7841DC9E-2772-47C4-8FA8-EE31E46DBA2A}" type="presOf" srcId="{AB0AE94C-7348-4008-9BC5-A516642C10C2}" destId="{B899B5BB-D03E-4815-903D-D9A092A9505D}" srcOrd="0" destOrd="0" presId="urn:microsoft.com/office/officeart/2005/8/layout/cycle2"/>
    <dgm:cxn modelId="{5D331B02-07AE-4709-808D-2B4D87256C78}" type="presOf" srcId="{636AB1F7-3723-4C35-BFBD-50A76D7E21E9}" destId="{6783C550-F22B-431C-AF98-1FB210F45055}" srcOrd="1" destOrd="0" presId="urn:microsoft.com/office/officeart/2005/8/layout/cycle2"/>
    <dgm:cxn modelId="{D8FEDEE1-24B1-42AC-8485-0F0CBCE6E388}" type="presOf" srcId="{AE9A3273-1EF3-4F66-B2CC-DE42F362CBFE}" destId="{ADB2326F-BE30-4376-9296-8A29FE8D2AF9}" srcOrd="1" destOrd="0" presId="urn:microsoft.com/office/officeart/2005/8/layout/cycle2"/>
    <dgm:cxn modelId="{C34BC4FA-B48F-4ADB-A9E6-26E8687ABC6E}" srcId="{5C7A2BFF-456B-4B41-9D9F-38ED536BB63C}" destId="{88D75EE8-9F24-4595-83B4-A7F7F9295151}" srcOrd="1" destOrd="0" parTransId="{A25124B6-EB42-4799-9875-3E406B7E227D}" sibTransId="{D88B2276-CECE-4EB5-97FE-3AA36DF82D1D}"/>
    <dgm:cxn modelId="{6B689166-EFD1-4E64-A9B7-9D3E5D329752}" type="presOf" srcId="{A7390FB1-4707-4513-A8A0-FFD0A82B99EA}" destId="{B66E4460-DEB3-4E19-A886-3B115EBDEA77}" srcOrd="0" destOrd="0" presId="urn:microsoft.com/office/officeart/2005/8/layout/cycle2"/>
    <dgm:cxn modelId="{304D4DA2-3CFC-4050-B097-F6BFBC9C4746}" srcId="{5C7A2BFF-456B-4B41-9D9F-38ED536BB63C}" destId="{F91CD25F-19B5-437A-A474-497DF4078F17}" srcOrd="3" destOrd="0" parTransId="{E772FC91-854F-4BC9-AD88-98C09044D64F}" sibTransId="{A7390FB1-4707-4513-A8A0-FFD0A82B99EA}"/>
    <dgm:cxn modelId="{2CF83353-13A3-4CCD-A300-E3D0A432241B}" type="presOf" srcId="{81047CA3-390D-4BD8-B3FC-9C797F92A5C1}" destId="{9733AD8D-D381-4D29-B601-1359BDC71955}" srcOrd="1" destOrd="0" presId="urn:microsoft.com/office/officeart/2005/8/layout/cycle2"/>
    <dgm:cxn modelId="{A8CCBAE8-80D6-461F-8DE0-271A9B818E73}" type="presOf" srcId="{A7390FB1-4707-4513-A8A0-FFD0A82B99EA}" destId="{B9090791-9C02-4B60-A48F-34DDE238E549}" srcOrd="1" destOrd="0" presId="urn:microsoft.com/office/officeart/2005/8/layout/cycle2"/>
    <dgm:cxn modelId="{DCAE8716-6BA8-41FA-A1FC-3613E30DAA56}" type="presOf" srcId="{AE9A3273-1EF3-4F66-B2CC-DE42F362CBFE}" destId="{DC73E1D0-9057-4882-AA31-69D33DCF376E}" srcOrd="0" destOrd="0" presId="urn:microsoft.com/office/officeart/2005/8/layout/cycle2"/>
    <dgm:cxn modelId="{A97A2DF5-430C-4AD0-ADAE-4E3F309F04B7}" type="presOf" srcId="{D88B2276-CECE-4EB5-97FE-3AA36DF82D1D}" destId="{81B775B9-4466-46D0-8E5E-28EEBAFA54D2}" srcOrd="0" destOrd="0" presId="urn:microsoft.com/office/officeart/2005/8/layout/cycle2"/>
    <dgm:cxn modelId="{DC3556F2-9FD5-4C9C-B290-7264A35B462E}" type="presOf" srcId="{9A6390A1-F506-449E-8F8C-C3B52CA79A8D}" destId="{B4A5C92F-23A4-4F0F-9557-372CB41E0DBA}" srcOrd="1" destOrd="0" presId="urn:microsoft.com/office/officeart/2005/8/layout/cycle2"/>
    <dgm:cxn modelId="{51D83483-FA3E-4F8E-933C-1BF450183FC1}" type="presOf" srcId="{81047CA3-390D-4BD8-B3FC-9C797F92A5C1}" destId="{3956BC78-DCEE-434D-ACE5-A35A7D5BFD82}" srcOrd="0" destOrd="0" presId="urn:microsoft.com/office/officeart/2005/8/layout/cycle2"/>
    <dgm:cxn modelId="{D0FD3794-05BA-405C-A34C-C59F2DE537B6}" type="presOf" srcId="{5C7A2BFF-456B-4B41-9D9F-38ED536BB63C}" destId="{5956AFF5-6EE8-42BC-92C1-BDE6927DE672}" srcOrd="0" destOrd="0" presId="urn:microsoft.com/office/officeart/2005/8/layout/cycle2"/>
    <dgm:cxn modelId="{824FA73B-6EE3-49E0-985D-3BEEB0EC5B42}" srcId="{5C7A2BFF-456B-4B41-9D9F-38ED536BB63C}" destId="{D93B8BDB-EBA6-4316-AC4D-FE907DA4B4BA}" srcOrd="2" destOrd="0" parTransId="{6EE82B27-D4D6-42D3-B024-6C73FD1237B9}" sibTransId="{9A6390A1-F506-449E-8F8C-C3B52CA79A8D}"/>
    <dgm:cxn modelId="{67D64968-6620-4C29-9BA0-009C5CFE5871}" srcId="{5C7A2BFF-456B-4B41-9D9F-38ED536BB63C}" destId="{CAF8B519-D5C8-4679-84F0-D7E4C2EDAC15}" srcOrd="5" destOrd="0" parTransId="{7B819DE1-026A-445D-BF46-E5DD37B66D17}" sibTransId="{AE9A3273-1EF3-4F66-B2CC-DE42F362CBFE}"/>
    <dgm:cxn modelId="{C8B883AB-B9BA-442D-B4D3-D66E4C60A30A}" type="presOf" srcId="{CAF8B519-D5C8-4679-84F0-D7E4C2EDAC15}" destId="{99AACCC6-CA9D-4617-B0F8-A627F2282AB6}" srcOrd="0" destOrd="0" presId="urn:microsoft.com/office/officeart/2005/8/layout/cycle2"/>
    <dgm:cxn modelId="{423F1E9C-679F-4EB5-BF6B-1F7AACB5CAD1}" type="presOf" srcId="{5D0169AD-A883-4860-BFBD-D938E2CC8B8A}" destId="{99B048D8-F0DC-4837-B3DE-86FFB9859867}" srcOrd="0" destOrd="0" presId="urn:microsoft.com/office/officeart/2005/8/layout/cycle2"/>
    <dgm:cxn modelId="{6F10C431-BDA4-433B-9017-B69BF87F3B4D}" type="presOf" srcId="{636AB1F7-3723-4C35-BFBD-50A76D7E21E9}" destId="{01DA9C30-0802-4983-9E9F-99757829BA1A}" srcOrd="0" destOrd="0" presId="urn:microsoft.com/office/officeart/2005/8/layout/cycle2"/>
    <dgm:cxn modelId="{7E76AAD6-7CEB-48D9-81D5-2592C9D2F302}" type="presParOf" srcId="{5956AFF5-6EE8-42BC-92C1-BDE6927DE672}" destId="{99B048D8-F0DC-4837-B3DE-86FFB9859867}" srcOrd="0" destOrd="0" presId="urn:microsoft.com/office/officeart/2005/8/layout/cycle2"/>
    <dgm:cxn modelId="{CF4EBF94-3AB8-4DCE-B1E1-DBF154673992}" type="presParOf" srcId="{5956AFF5-6EE8-42BC-92C1-BDE6927DE672}" destId="{3956BC78-DCEE-434D-ACE5-A35A7D5BFD82}" srcOrd="1" destOrd="0" presId="urn:microsoft.com/office/officeart/2005/8/layout/cycle2"/>
    <dgm:cxn modelId="{A86B37E3-4BE5-4F99-820F-B5858EF9FC9E}" type="presParOf" srcId="{3956BC78-DCEE-434D-ACE5-A35A7D5BFD82}" destId="{9733AD8D-D381-4D29-B601-1359BDC71955}" srcOrd="0" destOrd="0" presId="urn:microsoft.com/office/officeart/2005/8/layout/cycle2"/>
    <dgm:cxn modelId="{99B16A68-A30C-41EF-8D88-2680FA1C561D}" type="presParOf" srcId="{5956AFF5-6EE8-42BC-92C1-BDE6927DE672}" destId="{E356F76B-D388-4927-AE24-8A9E916A5ED7}" srcOrd="2" destOrd="0" presId="urn:microsoft.com/office/officeart/2005/8/layout/cycle2"/>
    <dgm:cxn modelId="{48E6F721-A28C-42E9-84EB-F9309B643A7D}" type="presParOf" srcId="{5956AFF5-6EE8-42BC-92C1-BDE6927DE672}" destId="{81B775B9-4466-46D0-8E5E-28EEBAFA54D2}" srcOrd="3" destOrd="0" presId="urn:microsoft.com/office/officeart/2005/8/layout/cycle2"/>
    <dgm:cxn modelId="{48C77DDC-7C82-403C-8F22-9EC442592EB2}" type="presParOf" srcId="{81B775B9-4466-46D0-8E5E-28EEBAFA54D2}" destId="{340C5EBB-B98B-4C17-87C9-9BE67180D86B}" srcOrd="0" destOrd="0" presId="urn:microsoft.com/office/officeart/2005/8/layout/cycle2"/>
    <dgm:cxn modelId="{5C5A7AAF-F399-4BB9-B0F6-51611EAC74DB}" type="presParOf" srcId="{5956AFF5-6EE8-42BC-92C1-BDE6927DE672}" destId="{A25FA1A9-E047-4000-8F30-43D75FD54FB4}" srcOrd="4" destOrd="0" presId="urn:microsoft.com/office/officeart/2005/8/layout/cycle2"/>
    <dgm:cxn modelId="{644EC1EC-7976-4261-B7CA-F95072D2229F}" type="presParOf" srcId="{5956AFF5-6EE8-42BC-92C1-BDE6927DE672}" destId="{A94A9EF9-A530-483B-95F8-F6614BD8BCE8}" srcOrd="5" destOrd="0" presId="urn:microsoft.com/office/officeart/2005/8/layout/cycle2"/>
    <dgm:cxn modelId="{4AB6AF23-3B30-478F-916A-8EE9339C4EE1}" type="presParOf" srcId="{A94A9EF9-A530-483B-95F8-F6614BD8BCE8}" destId="{B4A5C92F-23A4-4F0F-9557-372CB41E0DBA}" srcOrd="0" destOrd="0" presId="urn:microsoft.com/office/officeart/2005/8/layout/cycle2"/>
    <dgm:cxn modelId="{96B2D34A-2BD3-4A55-AA4C-56F909AE733A}" type="presParOf" srcId="{5956AFF5-6EE8-42BC-92C1-BDE6927DE672}" destId="{5B79CC39-FF9C-445C-8E66-F81E58BC1BDE}" srcOrd="6" destOrd="0" presId="urn:microsoft.com/office/officeart/2005/8/layout/cycle2"/>
    <dgm:cxn modelId="{89E3CE56-85A6-4271-9135-372E46E7614F}" type="presParOf" srcId="{5956AFF5-6EE8-42BC-92C1-BDE6927DE672}" destId="{B66E4460-DEB3-4E19-A886-3B115EBDEA77}" srcOrd="7" destOrd="0" presId="urn:microsoft.com/office/officeart/2005/8/layout/cycle2"/>
    <dgm:cxn modelId="{C78125EB-9AA4-4660-9399-EDA6B213A088}" type="presParOf" srcId="{B66E4460-DEB3-4E19-A886-3B115EBDEA77}" destId="{B9090791-9C02-4B60-A48F-34DDE238E549}" srcOrd="0" destOrd="0" presId="urn:microsoft.com/office/officeart/2005/8/layout/cycle2"/>
    <dgm:cxn modelId="{35B74DBB-1351-483F-84DF-591891B55347}" type="presParOf" srcId="{5956AFF5-6EE8-42BC-92C1-BDE6927DE672}" destId="{B899B5BB-D03E-4815-903D-D9A092A9505D}" srcOrd="8" destOrd="0" presId="urn:microsoft.com/office/officeart/2005/8/layout/cycle2"/>
    <dgm:cxn modelId="{78164F7D-A7E1-4BA6-A44F-8470978DA7B8}" type="presParOf" srcId="{5956AFF5-6EE8-42BC-92C1-BDE6927DE672}" destId="{01DA9C30-0802-4983-9E9F-99757829BA1A}" srcOrd="9" destOrd="0" presId="urn:microsoft.com/office/officeart/2005/8/layout/cycle2"/>
    <dgm:cxn modelId="{D5CD17F3-43B7-4407-A64F-27B86FF55A34}" type="presParOf" srcId="{01DA9C30-0802-4983-9E9F-99757829BA1A}" destId="{6783C550-F22B-431C-AF98-1FB210F45055}" srcOrd="0" destOrd="0" presId="urn:microsoft.com/office/officeart/2005/8/layout/cycle2"/>
    <dgm:cxn modelId="{12FE39E2-44B3-44A9-963E-0E236304B07B}" type="presParOf" srcId="{5956AFF5-6EE8-42BC-92C1-BDE6927DE672}" destId="{99AACCC6-CA9D-4617-B0F8-A627F2282AB6}" srcOrd="10" destOrd="0" presId="urn:microsoft.com/office/officeart/2005/8/layout/cycle2"/>
    <dgm:cxn modelId="{8237B167-8581-4E69-8FC0-7560F625D012}" type="presParOf" srcId="{5956AFF5-6EE8-42BC-92C1-BDE6927DE672}" destId="{DC73E1D0-9057-4882-AA31-69D33DCF376E}" srcOrd="11" destOrd="0" presId="urn:microsoft.com/office/officeart/2005/8/layout/cycle2"/>
    <dgm:cxn modelId="{9A35D1F4-9CAD-4522-8012-9E32708191AE}" type="presParOf" srcId="{DC73E1D0-9057-4882-AA31-69D33DCF376E}" destId="{ADB2326F-BE30-4376-9296-8A29FE8D2AF9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AE2C8C-21F6-4A94-A2AC-A3C2C6524497}" type="datetimeFigureOut">
              <a:rPr lang="es-PE" smtClean="0"/>
              <a:t>01/08/2013</a:t>
            </a:fld>
            <a:endParaRPr lang="es-PE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E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1E09E7-67D4-4C78-809C-744827C46E0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800808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 smtClean="0"/>
              <a:t>Explicar alcance</a:t>
            </a:r>
            <a:r>
              <a:rPr lang="es-PE" baseline="0" dirty="0" smtClean="0"/>
              <a:t> de cada módulo y la interacción entre ellos (integración)</a:t>
            </a:r>
            <a:endParaRPr lang="es-PE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C8EE6A-4EC9-4761-9B9C-67D59BEB8E6E}" type="slidenum">
              <a:rPr lang="es-PE" smtClean="0">
                <a:solidFill>
                  <a:prstClr val="black"/>
                </a:solidFill>
              </a:rPr>
              <a:pPr/>
              <a:t>9</a:t>
            </a:fld>
            <a:endParaRPr lang="es-PE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1090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0CF46-89B7-4554-B850-5C440DA74E11}" type="datetimeFigureOut">
              <a:rPr lang="es-PE" smtClean="0"/>
              <a:t>01/08/2013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F6AA0-7647-4860-95FA-9B7B36BF8B8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432800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0CF46-89B7-4554-B850-5C440DA74E11}" type="datetimeFigureOut">
              <a:rPr lang="es-PE" smtClean="0"/>
              <a:t>01/08/2013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F6AA0-7647-4860-95FA-9B7B36BF8B8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66973595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0998727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418404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7401116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6588215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4142930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3525393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088363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4417540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 smtClean="0"/>
              <a:t>Haga clic en el icono para agregar una imagen</a:t>
            </a:r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9911199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36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0CF46-89B7-4554-B850-5C440DA74E11}" type="datetimeFigureOut">
              <a:rPr lang="es-PE" smtClean="0"/>
              <a:t>01/08/2013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F6AA0-7647-4860-95FA-9B7B36BF8B8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998126993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262703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0592035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5111903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4288690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6088296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488213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4599974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7002188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0952483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 smtClean="0"/>
              <a:t>Haga clic en el icono para agregar una imagen</a:t>
            </a:r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44721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7792765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8265673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2431395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793256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68703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3902606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6015698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630704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5427567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5177650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0439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1456310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 smtClean="0"/>
              <a:t>Haga clic en el icono para agregar una imagen</a:t>
            </a:r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7020143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5158133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84746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96256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52377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05509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72841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76189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6150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0CF46-89B7-4554-B850-5C440DA74E11}" type="datetimeFigureOut">
              <a:rPr lang="es-PE" smtClean="0"/>
              <a:t>01/08/2013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F6AA0-7647-4860-95FA-9B7B36BF8B8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448054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 smtClean="0"/>
              <a:t>Haga clic en el icono para agregar una imagen</a:t>
            </a:r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13051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3419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738941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420355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077429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9671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064837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162956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868157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9011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0CF46-89B7-4554-B850-5C440DA74E11}" type="datetimeFigureOut">
              <a:rPr lang="es-PE" smtClean="0"/>
              <a:t>01/08/2013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F6AA0-7647-4860-95FA-9B7B36BF8B8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1104884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355669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 smtClean="0"/>
              <a:t>Haga clic en el icono para agregar una imagen</a:t>
            </a:r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30127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41107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380063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37528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138867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1593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648954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483648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823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0CF46-89B7-4554-B850-5C440DA74E11}" type="datetimeFigureOut">
              <a:rPr lang="es-PE" smtClean="0"/>
              <a:t>01/08/2013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F6AA0-7647-4860-95FA-9B7B36BF8B8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8872852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578549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503809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 smtClean="0"/>
              <a:t>Haga clic en el icono para agregar una imagen</a:t>
            </a:r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920190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332592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019133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651710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84345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804777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220219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5296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0CF46-89B7-4554-B850-5C440DA74E11}" type="datetimeFigureOut">
              <a:rPr lang="es-PE" smtClean="0"/>
              <a:t>01/08/2013</a:t>
            </a:fld>
            <a:endParaRPr lang="es-P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F6AA0-7647-4860-95FA-9B7B36BF8B8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2634553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717575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388345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826072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 smtClean="0"/>
              <a:t>Haga clic en el icono para agregar una imagen</a:t>
            </a:r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723577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851311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083286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7525345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043263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481250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3561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0CF46-89B7-4554-B850-5C440DA74E11}" type="datetimeFigureOut">
              <a:rPr lang="es-PE" smtClean="0"/>
              <a:t>01/08/2013</a:t>
            </a:fld>
            <a:endParaRPr lang="es-P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F6AA0-7647-4860-95FA-9B7B36BF8B8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858132763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277299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153099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532467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850168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 smtClean="0"/>
              <a:t>Haga clic en el icono para agregar una imagen</a:t>
            </a:r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8985280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393166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40468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1068992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5034051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848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0CF46-89B7-4554-B850-5C440DA74E11}" type="datetimeFigureOut">
              <a:rPr lang="es-PE" smtClean="0"/>
              <a:t>01/08/2013</a:t>
            </a:fld>
            <a:endParaRPr lang="es-P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F6AA0-7647-4860-95FA-9B7B36BF8B8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5497747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608783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37565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5331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7819511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1671350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 smtClean="0"/>
              <a:t>Haga clic en el icono para agregar una imagen</a:t>
            </a:r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2863191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164617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2759026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6809398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736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0CF46-89B7-4554-B850-5C440DA74E11}" type="datetimeFigureOut">
              <a:rPr lang="es-PE" smtClean="0"/>
              <a:t>01/08/2013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F6AA0-7647-4860-95FA-9B7B36BF8B8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153895774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4768432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8365744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574752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9991935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1405810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5486310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 smtClean="0"/>
              <a:t>Haga clic en el icono para agregar una imagen</a:t>
            </a:r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2671394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804388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9645600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7543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0CF46-89B7-4554-B850-5C440DA74E11}" type="datetimeFigureOut">
              <a:rPr lang="es-PE" smtClean="0"/>
              <a:t>01/08/2013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F6AA0-7647-4860-95FA-9B7B36BF8B8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81313609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6628946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3579188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63424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9281531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6386347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659924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3037402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 smtClean="0"/>
              <a:t>Haga clic en el icono para agregar una imagen</a:t>
            </a:r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379791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1325767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186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40CF46-89B7-4554-B850-5C440DA74E11}" type="datetimeFigureOut">
              <a:rPr lang="es-PE" smtClean="0"/>
              <a:t>01/08/2013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1F6AA0-7647-4860-95FA-9B7B36BF8B8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18190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6 Imagen" descr="Plantilla Contugas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0463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6 Imagen" descr="Plantilla Contugas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2451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6 Imagen" descr="Plantilla Contugas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5487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6 Imagen" descr="Plantilla Contugas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9445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6 Imagen" descr="Plantilla Contugas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035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6 Imagen" descr="Plantilla Contugas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913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6 Imagen" descr="Plantilla Contugas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0356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6 Imagen" descr="Plantilla Contugas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8897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6 Imagen" descr="Plantilla Contugas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5420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6 Imagen" descr="Plantilla Contugas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6886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00FF7-53DA-48DA-917C-402D47CE9DE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01/08/2013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5AEAA-35AC-4802-BFA4-B35B1D2C5D9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6 Imagen" descr="Plantilla Contugas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4167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4.jpeg"/><Relationship Id="rId4" Type="http://schemas.openxmlformats.org/officeDocument/2006/relationships/hyperlink" Target="http://www.google.com.pe/url?sa=i&amp;rct=j&amp;q=&amp;esrc=s&amp;frm=1&amp;source=images&amp;cd=&amp;cad=rja&amp;docid=45Bm5M5EpeXv1M&amp;tbnid=kyeC0bB7CSKprM:&amp;ved=0CAUQjRw&amp;url=http://www.camaraica.com/portal/quienes-somos/nuestros-asociados/&amp;ei=JCfoUeroLYW44APUvIHYCQ&amp;bvm=bv.49478099,d.dmg&amp;psig=AFQjCNGwYBYMzJPLza3Wp6sCJcxFRgtTPw&amp;ust=1374255265181955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5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google.com.pe/url?sa=i&amp;rct=j&amp;q=&amp;esrc=s&amp;frm=1&amp;source=images&amp;cd=&amp;cad=rja&amp;docid=i_2V0oHt0JlOWM&amp;tbnid=veNTbxOy3MMg_M:&amp;ved=0CAUQjRw&amp;url=http://www.channelnewsperu.com/index.php/2012/12/10/sap-peru-es-reconocida-como-el-mejor-lugar-para-trabajar/&amp;ei=Ui3oUcHUGrSn4AOn14DwAQ&amp;bvm=bv.49478099,d.dmg&amp;psig=AFQjCNE4vTQxGcEGzezUzMSVeDPc_3WpQg&amp;ust=1374256841328991" TargetMode="External"/><Relationship Id="rId1" Type="http://schemas.openxmlformats.org/officeDocument/2006/relationships/slideLayout" Target="../slideLayouts/slideLayout90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251520" y="1772816"/>
            <a:ext cx="8712968" cy="26642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s-CO" sz="5000" b="1" dirty="0">
                <a:solidFill>
                  <a:srgbClr val="7DBA00"/>
                </a:solidFill>
                <a:latin typeface="Helvetica" pitchFamily="2" charset="0"/>
                <a:cs typeface="Arial" pitchFamily="34" charset="0"/>
              </a:rPr>
              <a:t>Presentación</a:t>
            </a:r>
          </a:p>
          <a:p>
            <a:pPr algn="ctr">
              <a:spcBef>
                <a:spcPct val="0"/>
              </a:spcBef>
              <a:defRPr/>
            </a:pPr>
            <a:r>
              <a:rPr lang="es-CO" sz="5000" b="1" dirty="0">
                <a:solidFill>
                  <a:srgbClr val="7DBA00"/>
                </a:solidFill>
                <a:latin typeface="Helvetica" pitchFamily="2" charset="0"/>
                <a:cs typeface="Arial" pitchFamily="34" charset="0"/>
              </a:rPr>
              <a:t>Roullout SAP</a:t>
            </a:r>
          </a:p>
          <a:p>
            <a:pPr algn="ctr">
              <a:spcBef>
                <a:spcPct val="0"/>
              </a:spcBef>
              <a:defRPr/>
            </a:pPr>
            <a:r>
              <a:rPr lang="es-CO" sz="5000" b="1" dirty="0">
                <a:solidFill>
                  <a:srgbClr val="7DBA00"/>
                </a:solidFill>
                <a:latin typeface="Helvetica" pitchFamily="2" charset="0"/>
                <a:cs typeface="Arial" pitchFamily="34" charset="0"/>
              </a:rPr>
              <a:t>ACTUALISAP – CONTUGAS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2987824" y="5272172"/>
            <a:ext cx="338437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800" b="1" dirty="0">
                <a:solidFill>
                  <a:srgbClr val="004E92"/>
                </a:solidFill>
                <a:latin typeface="Futura-Book" pitchFamily="2" charset="0"/>
              </a:rPr>
              <a:t>Julio 2013</a:t>
            </a:r>
            <a:endParaRPr lang="es-PE" sz="3800" b="1" dirty="0">
              <a:solidFill>
                <a:srgbClr val="004E92"/>
              </a:solidFill>
              <a:latin typeface="Futura-Book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2453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944" y="1372319"/>
            <a:ext cx="8443664" cy="515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10 CuadroTexto"/>
          <p:cNvSpPr txBox="1">
            <a:spLocks noChangeArrowheads="1"/>
          </p:cNvSpPr>
          <p:nvPr/>
        </p:nvSpPr>
        <p:spPr bwMode="auto">
          <a:xfrm>
            <a:off x="35496" y="25460"/>
            <a:ext cx="612068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MX" sz="3000" b="1" dirty="0">
                <a:solidFill>
                  <a:prstClr val="white"/>
                </a:solidFill>
                <a:latin typeface="Arial Narrow" pitchFamily="34" charset="0"/>
              </a:rPr>
              <a:t>Equipo de trabajo y responsabilidades</a:t>
            </a:r>
          </a:p>
        </p:txBody>
      </p:sp>
      <p:sp>
        <p:nvSpPr>
          <p:cNvPr id="61" name="2 Marcador de texto"/>
          <p:cNvSpPr txBox="1">
            <a:spLocks/>
          </p:cNvSpPr>
          <p:nvPr/>
        </p:nvSpPr>
        <p:spPr>
          <a:xfrm>
            <a:off x="228600" y="948512"/>
            <a:ext cx="86106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2400" b="1" dirty="0" smtClean="0">
                <a:solidFill>
                  <a:prstClr val="black">
                    <a:tint val="75000"/>
                  </a:prstClr>
                </a:solidFill>
              </a:rPr>
              <a:t>ORGANIGRAMA DEL PROYECTO</a:t>
            </a:r>
            <a:endParaRPr lang="es-CL" sz="2400" b="1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5265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539552" y="1772816"/>
            <a:ext cx="8064896" cy="26642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s-CO" sz="5000" b="1" dirty="0">
                <a:solidFill>
                  <a:srgbClr val="7DBA00"/>
                </a:solidFill>
                <a:latin typeface="Helvetica" pitchFamily="2" charset="0"/>
                <a:cs typeface="Arial" pitchFamily="34" charset="0"/>
              </a:rPr>
              <a:t>Muchas gracias</a:t>
            </a:r>
          </a:p>
        </p:txBody>
      </p:sp>
    </p:spTree>
    <p:extLst>
      <p:ext uri="{BB962C8B-B14F-4D97-AF65-F5344CB8AC3E}">
        <p14:creationId xmlns:p14="http://schemas.microsoft.com/office/powerpoint/2010/main" val="4141860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0 CuadroTexto"/>
          <p:cNvSpPr txBox="1">
            <a:spLocks noChangeArrowheads="1"/>
          </p:cNvSpPr>
          <p:nvPr/>
        </p:nvSpPr>
        <p:spPr bwMode="auto">
          <a:xfrm>
            <a:off x="795096" y="1340768"/>
            <a:ext cx="748883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3600" b="1" dirty="0">
                <a:solidFill>
                  <a:srgbClr val="004E92"/>
                </a:solidFill>
                <a:latin typeface="Arial Narrow" pitchFamily="34" charset="0"/>
              </a:rPr>
              <a:t>BIENVENIDOS AL PROYECTO</a:t>
            </a:r>
          </a:p>
        </p:txBody>
      </p:sp>
      <p:pic>
        <p:nvPicPr>
          <p:cNvPr id="4" name="3 Imagen" descr="C:\Gibran\ActualiSAP\ACTUALISAP_LOGO_V4_Fullcolor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22480" y="4313821"/>
            <a:ext cx="2555776" cy="138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934523"/>
            <a:ext cx="4772025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 descr="http://www.camaraica.com/portal/wp-content/uploads/2011/08/contugas_logo-300x89.jp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6564" y="4581128"/>
            <a:ext cx="2857500" cy="847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1878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0 CuadroTexto"/>
          <p:cNvSpPr txBox="1">
            <a:spLocks noChangeArrowheads="1"/>
          </p:cNvSpPr>
          <p:nvPr/>
        </p:nvSpPr>
        <p:spPr bwMode="auto">
          <a:xfrm>
            <a:off x="35496" y="25460"/>
            <a:ext cx="5400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MX" sz="3000" b="1" dirty="0">
                <a:solidFill>
                  <a:prstClr val="white"/>
                </a:solidFill>
                <a:latin typeface="Arial Narrow" pitchFamily="34" charset="0"/>
              </a:rPr>
              <a:t>Visión General del proyecto</a:t>
            </a:r>
          </a:p>
        </p:txBody>
      </p:sp>
      <p:grpSp>
        <p:nvGrpSpPr>
          <p:cNvPr id="7" name="6 Grupo"/>
          <p:cNvGrpSpPr/>
          <p:nvPr/>
        </p:nvGrpSpPr>
        <p:grpSpPr>
          <a:xfrm>
            <a:off x="467546" y="850360"/>
            <a:ext cx="8064894" cy="5400600"/>
            <a:chOff x="-108519" y="664840"/>
            <a:chExt cx="9252519" cy="6744605"/>
          </a:xfrm>
        </p:grpSpPr>
        <p:sp>
          <p:nvSpPr>
            <p:cNvPr id="8" name="7 Rectángulo"/>
            <p:cNvSpPr/>
            <p:nvPr/>
          </p:nvSpPr>
          <p:spPr>
            <a:xfrm>
              <a:off x="-36512" y="1340768"/>
              <a:ext cx="3456384" cy="6068677"/>
            </a:xfrm>
            <a:prstGeom prst="rect">
              <a:avLst/>
            </a:prstGeom>
            <a:solidFill>
              <a:schemeClr val="bg1">
                <a:lumMod val="95000"/>
                <a:alpha val="6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dirty="0">
                <a:solidFill>
                  <a:prstClr val="white"/>
                </a:solidFill>
              </a:endParaRPr>
            </a:p>
          </p:txBody>
        </p:sp>
        <p:sp>
          <p:nvSpPr>
            <p:cNvPr id="9" name="8 Rectángulo"/>
            <p:cNvSpPr/>
            <p:nvPr/>
          </p:nvSpPr>
          <p:spPr>
            <a:xfrm>
              <a:off x="3419873" y="1340768"/>
              <a:ext cx="5724127" cy="60686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dirty="0">
                <a:solidFill>
                  <a:prstClr val="white"/>
                </a:solidFill>
              </a:endParaRPr>
            </a:p>
          </p:txBody>
        </p:sp>
        <p:sp>
          <p:nvSpPr>
            <p:cNvPr id="10" name="9 CuadroTexto"/>
            <p:cNvSpPr txBox="1"/>
            <p:nvPr/>
          </p:nvSpPr>
          <p:spPr>
            <a:xfrm>
              <a:off x="3660788" y="2079914"/>
              <a:ext cx="5400601" cy="42503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80975" indent="-180975" algn="just" defTabSz="957870">
                <a:spcBef>
                  <a:spcPct val="10000"/>
                </a:spcBef>
                <a:spcAft>
                  <a:spcPct val="70000"/>
                </a:spcAft>
                <a:buClr>
                  <a:srgbClr val="00B0F0"/>
                </a:buClr>
                <a:defRPr/>
              </a:pPr>
              <a:r>
                <a:rPr lang="es-MX" sz="2800" b="1" dirty="0">
                  <a:solidFill>
                    <a:srgbClr val="9BBB59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3° </a:t>
              </a:r>
              <a:r>
                <a:rPr lang="es-MX" sz="2000" b="1" dirty="0">
                  <a:solidFill>
                    <a:srgbClr val="9BBB59"/>
                  </a:solidFill>
                  <a:latin typeface="Arial" pitchFamily="34" charset="0"/>
                  <a:cs typeface="Arial" pitchFamily="34" charset="0"/>
                </a:rPr>
                <a:t>Empresa de software</a:t>
              </a:r>
              <a:r>
                <a:rPr lang="es-MX" sz="1200" b="1" dirty="0">
                  <a:solidFill>
                    <a:srgbClr val="9BBB59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s-MX" sz="1400" dirty="0">
                  <a:solidFill>
                    <a:srgbClr val="1F497D">
                      <a:lumMod val="75000"/>
                    </a:srgbClr>
                  </a:solidFill>
                  <a:latin typeface="Arial" pitchFamily="34" charset="0"/>
                  <a:cs typeface="Arial" pitchFamily="34" charset="0"/>
                </a:rPr>
                <a:t>del mundo y el líder en soluciones de negocio empresariales.</a:t>
              </a:r>
            </a:p>
            <a:p>
              <a:pPr marL="180975" indent="-180975" algn="just" defTabSz="957870">
                <a:spcBef>
                  <a:spcPct val="10000"/>
                </a:spcBef>
                <a:spcAft>
                  <a:spcPct val="70000"/>
                </a:spcAft>
                <a:buClr>
                  <a:srgbClr val="00B0F0"/>
                </a:buClr>
                <a:defRPr/>
              </a:pPr>
              <a:r>
                <a:rPr lang="es-CL" sz="2800" b="1" dirty="0">
                  <a:solidFill>
                    <a:srgbClr val="9BBB59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+</a:t>
              </a:r>
              <a:r>
                <a:rPr lang="es-CL" sz="2800" b="1" dirty="0">
                  <a:solidFill>
                    <a:srgbClr val="9BBB59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s-CL" sz="2800" b="1" dirty="0">
                  <a:solidFill>
                    <a:srgbClr val="9BBB59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50</a:t>
              </a:r>
              <a:r>
                <a:rPr lang="es-CL" sz="2800" b="1" dirty="0">
                  <a:solidFill>
                    <a:srgbClr val="9BBB59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s-CL" sz="2000" b="1" dirty="0">
                  <a:solidFill>
                    <a:srgbClr val="9BBB59"/>
                  </a:solidFill>
                  <a:latin typeface="Arial" pitchFamily="34" charset="0"/>
                  <a:cs typeface="Arial" pitchFamily="34" charset="0"/>
                </a:rPr>
                <a:t>países</a:t>
              </a:r>
              <a:r>
                <a:rPr lang="es-CL" sz="2800" b="1" dirty="0">
                  <a:solidFill>
                    <a:srgbClr val="9BBB59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s-CL" sz="1400" dirty="0">
                  <a:solidFill>
                    <a:srgbClr val="1F497D">
                      <a:lumMod val="75000"/>
                    </a:srgbClr>
                  </a:solidFill>
                  <a:latin typeface="Arial" pitchFamily="34" charset="0"/>
                  <a:cs typeface="Arial" pitchFamily="34" charset="0"/>
                </a:rPr>
                <a:t>con sedes de venta y desarrollo a nivel mundial.</a:t>
              </a:r>
              <a:endParaRPr lang="es-MX" sz="1400" dirty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endParaRPr>
            </a:p>
            <a:p>
              <a:pPr marL="180975" indent="-180975" algn="just" defTabSz="957870">
                <a:spcBef>
                  <a:spcPct val="10000"/>
                </a:spcBef>
                <a:spcAft>
                  <a:spcPct val="70000"/>
                </a:spcAft>
                <a:buClr>
                  <a:srgbClr val="00B0F0"/>
                </a:buClr>
                <a:defRPr/>
              </a:pPr>
              <a:r>
                <a:rPr lang="es-CL" sz="2800" b="1" dirty="0">
                  <a:solidFill>
                    <a:srgbClr val="9BBB59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+</a:t>
              </a:r>
              <a:r>
                <a:rPr lang="es-CL" sz="2800" b="1" dirty="0">
                  <a:solidFill>
                    <a:srgbClr val="9BBB59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s-CL" sz="2800" b="1" dirty="0">
                  <a:solidFill>
                    <a:srgbClr val="9BBB59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60% </a:t>
              </a:r>
              <a:r>
                <a:rPr lang="es-CL" sz="2000" b="1" dirty="0">
                  <a:solidFill>
                    <a:srgbClr val="9BBB59"/>
                  </a:solidFill>
                  <a:latin typeface="Arial" pitchFamily="34" charset="0"/>
                  <a:cs typeface="Arial" pitchFamily="34" charset="0"/>
                </a:rPr>
                <a:t>de participación</a:t>
              </a:r>
              <a:r>
                <a:rPr lang="es-CL" sz="1400" b="1" dirty="0">
                  <a:solidFill>
                    <a:srgbClr val="9BBB59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s-CL" sz="1400" dirty="0">
                  <a:solidFill>
                    <a:srgbClr val="1F497D">
                      <a:lumMod val="75000"/>
                    </a:srgbClr>
                  </a:solidFill>
                  <a:latin typeface="Arial" pitchFamily="34" charset="0"/>
                  <a:cs typeface="Arial" pitchFamily="34" charset="0"/>
                </a:rPr>
                <a:t>mundial en el mercado de paquetes de ERP.</a:t>
              </a:r>
            </a:p>
            <a:p>
              <a:pPr marL="180975" indent="-180975" algn="just" defTabSz="957870">
                <a:spcBef>
                  <a:spcPct val="10000"/>
                </a:spcBef>
                <a:spcAft>
                  <a:spcPct val="70000"/>
                </a:spcAft>
                <a:buClr>
                  <a:srgbClr val="00B0F0"/>
                </a:buClr>
                <a:defRPr/>
              </a:pPr>
              <a:r>
                <a:rPr lang="es-CL" sz="2800" b="1" dirty="0">
                  <a:solidFill>
                    <a:srgbClr val="9BBB59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I+D</a:t>
              </a:r>
              <a:r>
                <a:rPr lang="es-CL" sz="2800" b="1" dirty="0">
                  <a:solidFill>
                    <a:srgbClr val="9BBB59"/>
                  </a:solidFill>
                  <a:latin typeface="Arial" pitchFamily="34" charset="0"/>
                  <a:cs typeface="Arial" pitchFamily="34" charset="0"/>
                </a:rPr>
                <a:t> &gt; 25% </a:t>
              </a:r>
              <a:r>
                <a:rPr lang="es-CL" sz="1400" dirty="0">
                  <a:solidFill>
                    <a:srgbClr val="1F497D">
                      <a:lumMod val="75000"/>
                    </a:srgbClr>
                  </a:solidFill>
                  <a:latin typeface="Arial" pitchFamily="34" charset="0"/>
                  <a:cs typeface="Arial" pitchFamily="34" charset="0"/>
                </a:rPr>
                <a:t>de sus ingresos.</a:t>
              </a:r>
            </a:p>
            <a:p>
              <a:pPr marL="180975" indent="-180975" algn="just" defTabSz="957870">
                <a:spcBef>
                  <a:spcPct val="10000"/>
                </a:spcBef>
                <a:spcAft>
                  <a:spcPct val="70000"/>
                </a:spcAft>
                <a:buClr>
                  <a:srgbClr val="00B0F0"/>
                </a:buClr>
                <a:defRPr/>
              </a:pPr>
              <a:r>
                <a:rPr lang="es-CL" sz="2800" b="1" dirty="0">
                  <a:solidFill>
                    <a:srgbClr val="9BBB59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+</a:t>
              </a:r>
              <a:r>
                <a:rPr lang="es-CL" sz="2000" b="1" dirty="0">
                  <a:solidFill>
                    <a:srgbClr val="9BBB59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 183.000 </a:t>
              </a:r>
              <a:r>
                <a:rPr lang="es-CL" sz="2000" b="1" dirty="0">
                  <a:solidFill>
                    <a:srgbClr val="9BBB59"/>
                  </a:solidFill>
                  <a:latin typeface="Arial" pitchFamily="34" charset="0"/>
                  <a:cs typeface="Arial" pitchFamily="34" charset="0"/>
                </a:rPr>
                <a:t>clientes </a:t>
              </a:r>
              <a:r>
                <a:rPr lang="es-CL" sz="1400" dirty="0">
                  <a:solidFill>
                    <a:srgbClr val="1F497D">
                      <a:lumMod val="75000"/>
                    </a:srgbClr>
                  </a:solidFill>
                  <a:latin typeface="Arial" pitchFamily="34" charset="0"/>
                  <a:cs typeface="Arial" pitchFamily="34" charset="0"/>
                </a:rPr>
                <a:t>a escala internacional operar de forma rentable,  adaptarse continuamente y crecer de modo sostenible.</a:t>
              </a:r>
            </a:p>
          </p:txBody>
        </p:sp>
        <p:sp>
          <p:nvSpPr>
            <p:cNvPr id="11" name="Marcador de texto 6"/>
            <p:cNvSpPr txBox="1">
              <a:spLocks/>
            </p:cNvSpPr>
            <p:nvPr/>
          </p:nvSpPr>
          <p:spPr>
            <a:xfrm>
              <a:off x="175592" y="664840"/>
              <a:ext cx="7924801" cy="457200"/>
            </a:xfrm>
            <a:prstGeom prst="rect">
              <a:avLst/>
            </a:prstGeom>
            <a:effectLst>
              <a:outerShdw blurRad="38100" dist="38100" dir="2700000">
                <a:schemeClr val="bg1">
                  <a:alpha val="59000"/>
                </a:schemeClr>
              </a:outerShdw>
            </a:effectLst>
          </p:spPr>
          <p:txBody>
            <a:bodyPr vert="horz"/>
            <a:lstStyle/>
            <a:p>
              <a:pPr>
                <a:defRPr/>
              </a:pPr>
              <a:r>
                <a:rPr lang="es-CL" sz="1600" b="1" kern="0" spc="70" dirty="0">
                  <a:ln>
                    <a:solidFill>
                      <a:srgbClr val="1F497D"/>
                    </a:solidFill>
                    <a:prstDash val="solid"/>
                  </a:ln>
                  <a:solidFill>
                    <a:srgbClr val="1F497D"/>
                  </a:solidFill>
                  <a:latin typeface="Arial" pitchFamily="34" charset="0"/>
                  <a:cs typeface="Arial"/>
                </a:rPr>
                <a:t>¿PORQUE SAP? SYSTEMS,  APPLICATIONS,  AND PRODUCTS IN DATA PROCESSING</a:t>
              </a:r>
            </a:p>
          </p:txBody>
        </p:sp>
        <p:sp>
          <p:nvSpPr>
            <p:cNvPr id="12" name="11 CuadroTexto"/>
            <p:cNvSpPr txBox="1"/>
            <p:nvPr/>
          </p:nvSpPr>
          <p:spPr>
            <a:xfrm>
              <a:off x="-36512" y="5589240"/>
              <a:ext cx="302433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L" sz="1200" b="1" i="1" dirty="0">
                  <a:solidFill>
                    <a:srgbClr val="1F497D"/>
                  </a:solidFill>
                  <a:latin typeface="Arial" pitchFamily="34" charset="0"/>
                  <a:cs typeface="Arial" pitchFamily="34" charset="0"/>
                </a:rPr>
                <a:t>“Mejores prácticas de gestión empresarial, las cuales son revisadas Y mejoradas continuamente con el feedback de sus clientes”</a:t>
              </a:r>
              <a:endParaRPr lang="es-CL" sz="1200" i="1" dirty="0">
                <a:solidFill>
                  <a:srgbClr val="1F497D"/>
                </a:solidFill>
              </a:endParaRPr>
            </a:p>
          </p:txBody>
        </p:sp>
        <p:sp>
          <p:nvSpPr>
            <p:cNvPr id="13" name="12 CuadroTexto"/>
            <p:cNvSpPr txBox="1"/>
            <p:nvPr/>
          </p:nvSpPr>
          <p:spPr>
            <a:xfrm>
              <a:off x="3563888" y="1412776"/>
              <a:ext cx="5580112" cy="65343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indent="-180975">
                <a:spcBef>
                  <a:spcPct val="10000"/>
                </a:spcBef>
                <a:spcAft>
                  <a:spcPct val="70000"/>
                </a:spcAft>
                <a:buClr>
                  <a:srgbClr val="00B0F0"/>
                </a:buClr>
                <a:defRPr/>
              </a:pPr>
              <a:r>
                <a:rPr lang="es-MX" sz="1400" b="1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SAP  A.G.  ES UNA EMPRESA ALEMANA FUNDADA EN 1972. </a:t>
              </a:r>
            </a:p>
          </p:txBody>
        </p:sp>
        <p:grpSp>
          <p:nvGrpSpPr>
            <p:cNvPr id="14" name="13 Grupo"/>
            <p:cNvGrpSpPr/>
            <p:nvPr/>
          </p:nvGrpSpPr>
          <p:grpSpPr>
            <a:xfrm>
              <a:off x="-108519" y="1700808"/>
              <a:ext cx="3096343" cy="3797162"/>
              <a:chOff x="-108519" y="1952836"/>
              <a:chExt cx="3096343" cy="3797162"/>
            </a:xfrm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grpSpPr>
          <p:grpSp>
            <p:nvGrpSpPr>
              <p:cNvPr id="15" name="14 Grupo"/>
              <p:cNvGrpSpPr/>
              <p:nvPr/>
            </p:nvGrpSpPr>
            <p:grpSpPr>
              <a:xfrm>
                <a:off x="-36512" y="1952836"/>
                <a:ext cx="3024336" cy="3797162"/>
                <a:chOff x="-36512" y="1952836"/>
                <a:chExt cx="3024336" cy="3797162"/>
              </a:xfrm>
            </p:grpSpPr>
            <p:pic>
              <p:nvPicPr>
                <p:cNvPr id="17" name="Picture 4" descr="http://www.angelbaltanas.com/images/SAPB%20%2003.jpg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-36512" y="3735034"/>
                  <a:ext cx="3024336" cy="2014964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pic>
              <p:nvPicPr>
                <p:cNvPr id="18" name="Picture 12" descr="https://encrypted-tbn1.google.com/images?q=tbn:ANd9GcQk-YNON2X64P-WtFy7lwfrrXQ0vn9lbmnXdGwvF6zrGyh_nbcE4w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-9978" y="1952836"/>
                  <a:ext cx="2997802" cy="1782198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</p:grpSp>
          <p:pic>
            <p:nvPicPr>
              <p:cNvPr id="16" name="Picture 18" descr="http://www.hdicon.com/wp-content/uploads/2012/03/sap_2012.pn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-108519" y="3356992"/>
                <a:ext cx="1512167" cy="1512167"/>
              </a:xfrm>
              <a:prstGeom prst="rect">
                <a:avLst/>
              </a:prstGeom>
              <a:noFill/>
            </p:spPr>
          </p:pic>
        </p:grpSp>
      </p:grpSp>
    </p:spTree>
    <p:extLst>
      <p:ext uri="{BB962C8B-B14F-4D97-AF65-F5344CB8AC3E}">
        <p14:creationId xmlns:p14="http://schemas.microsoft.com/office/powerpoint/2010/main" val="3684571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0 CuadroTexto"/>
          <p:cNvSpPr txBox="1">
            <a:spLocks noChangeArrowheads="1"/>
          </p:cNvSpPr>
          <p:nvPr/>
        </p:nvSpPr>
        <p:spPr bwMode="auto">
          <a:xfrm>
            <a:off x="35496" y="25460"/>
            <a:ext cx="5400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MX" sz="3000" b="1" dirty="0">
                <a:solidFill>
                  <a:prstClr val="white"/>
                </a:solidFill>
                <a:latin typeface="Arial Narrow" pitchFamily="34" charset="0"/>
              </a:rPr>
              <a:t>Visión General del proyecto</a:t>
            </a:r>
          </a:p>
        </p:txBody>
      </p:sp>
      <p:sp>
        <p:nvSpPr>
          <p:cNvPr id="6" name="10 CuadroTexto"/>
          <p:cNvSpPr txBox="1">
            <a:spLocks noChangeArrowheads="1"/>
          </p:cNvSpPr>
          <p:nvPr/>
        </p:nvSpPr>
        <p:spPr bwMode="auto">
          <a:xfrm>
            <a:off x="323528" y="1734216"/>
            <a:ext cx="828092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es-PE" sz="2000" dirty="0">
                <a:solidFill>
                  <a:srgbClr val="004E92"/>
                </a:solidFill>
                <a:latin typeface="Arial Narrow" pitchFamily="34" charset="0"/>
              </a:rPr>
              <a:t>Actualmente Contugas no cuenta con un Sistema de Gestión Empresarial que permita la estandarización de sus procesos y el uso eficiente de recursos.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es-PE" sz="2000" dirty="0">
              <a:solidFill>
                <a:srgbClr val="004E92"/>
              </a:solidFill>
              <a:latin typeface="Arial Narrow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s-PE" sz="2000" dirty="0">
                <a:solidFill>
                  <a:srgbClr val="004E92"/>
                </a:solidFill>
                <a:latin typeface="Arial Narrow" pitchFamily="34" charset="0"/>
              </a:rPr>
              <a:t>Contugas tiene la necesidad de contar con información en línea, robusta y de forma integrada con todas sus áreas.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es-PE" sz="2000" dirty="0">
              <a:solidFill>
                <a:srgbClr val="004E92"/>
              </a:solidFill>
              <a:latin typeface="Arial Narrow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s-PE" sz="2000" dirty="0">
                <a:solidFill>
                  <a:srgbClr val="004E92"/>
                </a:solidFill>
                <a:latin typeface="Arial Narrow" pitchFamily="34" charset="0"/>
              </a:rPr>
              <a:t>El crecimiento de Contugas crea la necesidad de contar con un software que pueda soportar adecuadamente sus operaciones y tener estándares de clase mundial  en los diferentes procesos con los que interactúa el Sistema Integrado de Gestión ERP 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es-MX" sz="2000" dirty="0">
              <a:solidFill>
                <a:srgbClr val="004E92"/>
              </a:solidFill>
              <a:latin typeface="Arial Narrow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s-MX" sz="2000" dirty="0">
                <a:solidFill>
                  <a:srgbClr val="004E92"/>
                </a:solidFill>
                <a:latin typeface="Arial Narrow" pitchFamily="34" charset="0"/>
              </a:rPr>
              <a:t>Contugas busca automatizar sus procesos de modo que sus colaboradores puedan enfocarse mas en tareas de análisis y gestión que le generen mas valor a la empresa  que las tareas operativas que antes tenían que hacer manualmente  .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es-MX" sz="2000" dirty="0">
              <a:solidFill>
                <a:srgbClr val="004E92"/>
              </a:solidFill>
              <a:latin typeface="Arial Narrow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endParaRPr lang="es-MX" sz="2000" dirty="0">
              <a:solidFill>
                <a:srgbClr val="004E92"/>
              </a:solidFill>
              <a:latin typeface="Arial Narrow" pitchFamily="34" charset="0"/>
            </a:endParaRPr>
          </a:p>
        </p:txBody>
      </p:sp>
      <p:sp>
        <p:nvSpPr>
          <p:cNvPr id="5" name="2 Marcador de texto"/>
          <p:cNvSpPr txBox="1">
            <a:spLocks/>
          </p:cNvSpPr>
          <p:nvPr/>
        </p:nvSpPr>
        <p:spPr>
          <a:xfrm>
            <a:off x="228600" y="938280"/>
            <a:ext cx="86106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2400" b="1" dirty="0" smtClean="0">
                <a:solidFill>
                  <a:prstClr val="black">
                    <a:tint val="75000"/>
                  </a:prstClr>
                </a:solidFill>
              </a:rPr>
              <a:t>ANTECEDENTES DEL PROYECTO/JUSTIFICACION</a:t>
            </a:r>
            <a:endParaRPr lang="es-CL" sz="2400" b="1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8007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0 CuadroTexto"/>
          <p:cNvSpPr txBox="1">
            <a:spLocks noChangeArrowheads="1"/>
          </p:cNvSpPr>
          <p:nvPr/>
        </p:nvSpPr>
        <p:spPr bwMode="auto">
          <a:xfrm>
            <a:off x="35496" y="25460"/>
            <a:ext cx="5400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MX" sz="3000" b="1" dirty="0">
                <a:solidFill>
                  <a:prstClr val="white"/>
                </a:solidFill>
                <a:latin typeface="Arial Narrow" pitchFamily="34" charset="0"/>
              </a:rPr>
              <a:t>Visión General del proyecto</a:t>
            </a:r>
          </a:p>
        </p:txBody>
      </p:sp>
      <p:sp>
        <p:nvSpPr>
          <p:cNvPr id="6" name="10 CuadroTexto"/>
          <p:cNvSpPr txBox="1">
            <a:spLocks noChangeArrowheads="1"/>
          </p:cNvSpPr>
          <p:nvPr/>
        </p:nvSpPr>
        <p:spPr bwMode="auto">
          <a:xfrm>
            <a:off x="323528" y="1734216"/>
            <a:ext cx="828092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es-PE" sz="2000" dirty="0">
                <a:solidFill>
                  <a:srgbClr val="004E92"/>
                </a:solidFill>
                <a:latin typeface="Arial Narrow" pitchFamily="34" charset="0"/>
              </a:rPr>
              <a:t>ACTUALISAP es  Partner de SAP con un importante historial dentro de implementaciones en empresas del rubro Oil &amp; Gas, Construcción, Energía, minería entre otros.</a:t>
            </a:r>
          </a:p>
          <a:p>
            <a:pPr algn="just"/>
            <a:endParaRPr lang="es-PE" sz="2000" dirty="0">
              <a:solidFill>
                <a:srgbClr val="004E92"/>
              </a:solidFill>
              <a:latin typeface="Arial Narrow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s-PE" sz="2000" dirty="0">
                <a:solidFill>
                  <a:srgbClr val="004E92"/>
                </a:solidFill>
                <a:latin typeface="Arial Narrow" pitchFamily="34" charset="0"/>
              </a:rPr>
              <a:t>Uno de sus principales objetivos es  maximizar el retorno de inversión SAP , a través de soluciones destinadas al éxito desde su formulación, considerando aspectos estratégicos, organizacionales, procesos de negocios y tecnológicos. 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es-PE" sz="2000" dirty="0">
              <a:solidFill>
                <a:srgbClr val="004E92"/>
              </a:solidFill>
              <a:latin typeface="Arial Narrow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s-PE" sz="2000" dirty="0">
                <a:solidFill>
                  <a:srgbClr val="004E92"/>
                </a:solidFill>
                <a:latin typeface="Arial Narrow" pitchFamily="34" charset="0"/>
              </a:rPr>
              <a:t>Cuenta con equipos de consultores con alto nivel de experiencia los cuales cuentan con apoyo regional.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es-PE" sz="2000" dirty="0">
              <a:solidFill>
                <a:srgbClr val="004E92"/>
              </a:solidFill>
              <a:latin typeface="Arial Narrow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s-PE" sz="2000" dirty="0">
                <a:solidFill>
                  <a:srgbClr val="004E92"/>
                </a:solidFill>
                <a:latin typeface="Arial Narrow" pitchFamily="34" charset="0"/>
              </a:rPr>
              <a:t>Cuenta con presencia en Chile, Peru, Panamá, Perú, Ecuador y Bolivia. 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es-PE" sz="2000" dirty="0">
              <a:solidFill>
                <a:srgbClr val="004E92"/>
              </a:solidFill>
              <a:latin typeface="Arial Narrow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s-MX" sz="2000" dirty="0">
                <a:solidFill>
                  <a:srgbClr val="004E92"/>
                </a:solidFill>
                <a:latin typeface="Arial Narrow" pitchFamily="34" charset="0"/>
              </a:rPr>
              <a:t>ACTUALISAP fue la empresa implementadora SAP de Calidda en el año 2004.</a:t>
            </a:r>
          </a:p>
        </p:txBody>
      </p:sp>
      <p:sp>
        <p:nvSpPr>
          <p:cNvPr id="5" name="2 Marcador de texto"/>
          <p:cNvSpPr txBox="1">
            <a:spLocks/>
          </p:cNvSpPr>
          <p:nvPr/>
        </p:nvSpPr>
        <p:spPr>
          <a:xfrm>
            <a:off x="228600" y="938280"/>
            <a:ext cx="86106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2400" b="1" dirty="0">
                <a:solidFill>
                  <a:prstClr val="black">
                    <a:tint val="75000"/>
                  </a:prstClr>
                </a:solidFill>
              </a:rPr>
              <a:t>¿</a:t>
            </a:r>
            <a:r>
              <a:rPr lang="es-CL" sz="2400" b="1" dirty="0" smtClean="0">
                <a:solidFill>
                  <a:prstClr val="black">
                    <a:tint val="75000"/>
                  </a:prstClr>
                </a:solidFill>
              </a:rPr>
              <a:t>PORQUE ACTUALISAP?</a:t>
            </a:r>
            <a:endParaRPr lang="es-CL" sz="2400" b="1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9984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0 CuadroTexto"/>
          <p:cNvSpPr txBox="1">
            <a:spLocks noChangeArrowheads="1"/>
          </p:cNvSpPr>
          <p:nvPr/>
        </p:nvSpPr>
        <p:spPr bwMode="auto">
          <a:xfrm>
            <a:off x="35496" y="25460"/>
            <a:ext cx="5400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MX" sz="3000" b="1" dirty="0">
                <a:solidFill>
                  <a:prstClr val="white"/>
                </a:solidFill>
                <a:latin typeface="Arial Narrow" pitchFamily="34" charset="0"/>
              </a:rPr>
              <a:t>Visión General del proyecto</a:t>
            </a:r>
          </a:p>
        </p:txBody>
      </p:sp>
      <p:sp>
        <p:nvSpPr>
          <p:cNvPr id="6" name="10 CuadroTexto"/>
          <p:cNvSpPr txBox="1">
            <a:spLocks noChangeArrowheads="1"/>
          </p:cNvSpPr>
          <p:nvPr/>
        </p:nvSpPr>
        <p:spPr bwMode="auto">
          <a:xfrm>
            <a:off x="323528" y="1414517"/>
            <a:ext cx="828092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s-PE" dirty="0">
                <a:solidFill>
                  <a:srgbClr val="004E92"/>
                </a:solidFill>
                <a:latin typeface="Arial Narrow" pitchFamily="34" charset="0"/>
              </a:rPr>
              <a:t>Los nuevos retos que Contugas debe afrontar en sus negocios hacen necesario que mejore su plataforma de información con una herramienta de clase mundial:</a:t>
            </a:r>
          </a:p>
        </p:txBody>
      </p:sp>
      <p:sp>
        <p:nvSpPr>
          <p:cNvPr id="5" name="2 Marcador de texto"/>
          <p:cNvSpPr txBox="1">
            <a:spLocks/>
          </p:cNvSpPr>
          <p:nvPr/>
        </p:nvSpPr>
        <p:spPr>
          <a:xfrm>
            <a:off x="228600" y="938280"/>
            <a:ext cx="86106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2400" b="1" dirty="0" smtClean="0">
                <a:solidFill>
                  <a:prstClr val="black">
                    <a:tint val="75000"/>
                  </a:prstClr>
                </a:solidFill>
              </a:rPr>
              <a:t>OBJETIVOS DEL PROYECTO</a:t>
            </a:r>
            <a:endParaRPr lang="es-CL" sz="2400" b="1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272102" y="2492019"/>
            <a:ext cx="4659937" cy="367328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1000" indent="-381000" algn="just">
              <a:buFont typeface="Arial" charset="0"/>
              <a:buAutoNum type="arabicPeriod"/>
            </a:pPr>
            <a:r>
              <a:rPr lang="es-PE" sz="1800" b="1" dirty="0" smtClean="0">
                <a:solidFill>
                  <a:srgbClr val="004E92"/>
                </a:solidFill>
                <a:latin typeface="Arial Narrow" pitchFamily="34" charset="0"/>
                <a:cs typeface="Arial" charset="0"/>
              </a:rPr>
              <a:t>Migrar los procesos actuales </a:t>
            </a:r>
            <a:r>
              <a:rPr lang="es-PE" sz="1800" dirty="0" smtClean="0">
                <a:solidFill>
                  <a:srgbClr val="004E92"/>
                </a:solidFill>
                <a:latin typeface="Arial Narrow" pitchFamily="34" charset="0"/>
                <a:cs typeface="Arial" charset="0"/>
              </a:rPr>
              <a:t>hacia las mejores prácticas administrativas de la industria bajo el modelo implementado en Calidda.</a:t>
            </a:r>
          </a:p>
          <a:p>
            <a:pPr marL="381000" indent="-381000" algn="just">
              <a:buFont typeface="Arial" charset="0"/>
              <a:buAutoNum type="arabicPeriod"/>
            </a:pPr>
            <a:r>
              <a:rPr lang="es-PE" sz="1800" b="1" dirty="0" smtClean="0">
                <a:solidFill>
                  <a:srgbClr val="004E92"/>
                </a:solidFill>
                <a:latin typeface="Arial Narrow" pitchFamily="34" charset="0"/>
                <a:cs typeface="Arial" charset="0"/>
              </a:rPr>
              <a:t>Modernizar la gestión</a:t>
            </a:r>
            <a:r>
              <a:rPr lang="es-PE" sz="1800" dirty="0" smtClean="0">
                <a:solidFill>
                  <a:srgbClr val="004E92"/>
                </a:solidFill>
                <a:latin typeface="Arial Narrow" pitchFamily="34" charset="0"/>
                <a:cs typeface="Arial" charset="0"/>
              </a:rPr>
              <a:t>, </a:t>
            </a:r>
            <a:r>
              <a:rPr lang="es-PE" sz="1800" b="1" dirty="0" smtClean="0">
                <a:solidFill>
                  <a:srgbClr val="004E92"/>
                </a:solidFill>
                <a:latin typeface="Arial Narrow" pitchFamily="34" charset="0"/>
                <a:cs typeface="Arial" charset="0"/>
              </a:rPr>
              <a:t>automatizando tareas </a:t>
            </a:r>
            <a:r>
              <a:rPr lang="es-PE" sz="1800" dirty="0" smtClean="0">
                <a:solidFill>
                  <a:srgbClr val="004E92"/>
                </a:solidFill>
                <a:latin typeface="Arial Narrow" pitchFamily="34" charset="0"/>
                <a:cs typeface="Arial" charset="0"/>
              </a:rPr>
              <a:t>y actividades manuales.</a:t>
            </a:r>
          </a:p>
          <a:p>
            <a:pPr marL="381000" indent="-381000" algn="just">
              <a:buFont typeface="Arial" charset="0"/>
              <a:buAutoNum type="arabicPeriod"/>
            </a:pPr>
            <a:r>
              <a:rPr lang="es-PE" sz="1800" b="1" dirty="0" smtClean="0">
                <a:solidFill>
                  <a:srgbClr val="004E92"/>
                </a:solidFill>
                <a:latin typeface="Arial Narrow" pitchFamily="34" charset="0"/>
                <a:cs typeface="Arial" charset="0"/>
              </a:rPr>
              <a:t>Reducir actividades rutinarias </a:t>
            </a:r>
            <a:r>
              <a:rPr lang="es-PE" sz="1800" dirty="0" smtClean="0">
                <a:solidFill>
                  <a:srgbClr val="004E92"/>
                </a:solidFill>
                <a:latin typeface="Arial Narrow" pitchFamily="34" charset="0"/>
                <a:cs typeface="Arial" charset="0"/>
              </a:rPr>
              <a:t>sin valor agregado.</a:t>
            </a:r>
          </a:p>
          <a:p>
            <a:pPr marL="381000" indent="-381000" algn="just">
              <a:buFont typeface="Arial" charset="0"/>
              <a:buAutoNum type="arabicPeriod"/>
            </a:pPr>
            <a:r>
              <a:rPr lang="es-PE" sz="1800" b="1" dirty="0" smtClean="0">
                <a:solidFill>
                  <a:srgbClr val="004E92"/>
                </a:solidFill>
                <a:latin typeface="Arial Narrow" pitchFamily="34" charset="0"/>
                <a:cs typeface="Arial" charset="0"/>
              </a:rPr>
              <a:t>Mejorar el control</a:t>
            </a:r>
            <a:r>
              <a:rPr lang="es-PE" sz="1800" dirty="0" smtClean="0">
                <a:solidFill>
                  <a:srgbClr val="004E92"/>
                </a:solidFill>
                <a:latin typeface="Arial Narrow" pitchFamily="34" charset="0"/>
                <a:cs typeface="Arial" charset="0"/>
              </a:rPr>
              <a:t> de la gestión y facilitar la toma de decisiones.</a:t>
            </a:r>
          </a:p>
          <a:p>
            <a:pPr marL="0" indent="0" algn="just">
              <a:buFont typeface="Arial" pitchFamily="34" charset="0"/>
              <a:buNone/>
            </a:pPr>
            <a:r>
              <a:rPr lang="es-PE" sz="1800" b="1" dirty="0" smtClean="0">
                <a:solidFill>
                  <a:srgbClr val="004E92"/>
                </a:solidFill>
                <a:latin typeface="Arial Narrow" pitchFamily="34" charset="0"/>
                <a:cs typeface="Arial" charset="0"/>
              </a:rPr>
              <a:t>5.    Facilitar la integración  </a:t>
            </a:r>
            <a:r>
              <a:rPr lang="es-PE" sz="1800" dirty="0" smtClean="0">
                <a:solidFill>
                  <a:srgbClr val="004E92"/>
                </a:solidFill>
                <a:latin typeface="Arial Narrow" pitchFamily="34" charset="0"/>
                <a:cs typeface="Arial" charset="0"/>
              </a:rPr>
              <a:t>y disponibilidad de </a:t>
            </a:r>
          </a:p>
          <a:p>
            <a:pPr marL="0" indent="0" algn="just">
              <a:buFont typeface="Arial" pitchFamily="34" charset="0"/>
              <a:buNone/>
            </a:pPr>
            <a:r>
              <a:rPr lang="es-PE" sz="1800" dirty="0" smtClean="0">
                <a:solidFill>
                  <a:srgbClr val="004E92"/>
                </a:solidFill>
                <a:latin typeface="Arial Narrow" pitchFamily="34" charset="0"/>
                <a:cs typeface="Arial" charset="0"/>
              </a:rPr>
              <a:t>       información  empresarial con las empresas del </a:t>
            </a:r>
          </a:p>
          <a:p>
            <a:pPr marL="0" indent="0" algn="just">
              <a:buFont typeface="Arial" pitchFamily="34" charset="0"/>
              <a:buNone/>
            </a:pPr>
            <a:r>
              <a:rPr lang="es-PE" sz="1800" dirty="0">
                <a:solidFill>
                  <a:srgbClr val="004E92"/>
                </a:solidFill>
                <a:latin typeface="Arial Narrow" pitchFamily="34" charset="0"/>
                <a:cs typeface="Arial" charset="0"/>
              </a:rPr>
              <a:t> </a:t>
            </a:r>
            <a:r>
              <a:rPr lang="es-PE" sz="1800" dirty="0" smtClean="0">
                <a:solidFill>
                  <a:srgbClr val="004E92"/>
                </a:solidFill>
                <a:latin typeface="Arial Narrow" pitchFamily="34" charset="0"/>
                <a:cs typeface="Arial" charset="0"/>
              </a:rPr>
              <a:t>      grupo Energía de Bogotá y holding   </a:t>
            </a:r>
          </a:p>
        </p:txBody>
      </p:sp>
      <p:pic>
        <p:nvPicPr>
          <p:cNvPr id="1026" name="Picture 2" descr="C:\Users\USER\Downloads\F-CO-205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41" y="2492019"/>
            <a:ext cx="3888445" cy="2707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295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0 CuadroTexto"/>
          <p:cNvSpPr txBox="1">
            <a:spLocks noChangeArrowheads="1"/>
          </p:cNvSpPr>
          <p:nvPr/>
        </p:nvSpPr>
        <p:spPr bwMode="auto">
          <a:xfrm>
            <a:off x="35496" y="25460"/>
            <a:ext cx="5400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MX" sz="3000" b="1" dirty="0">
                <a:solidFill>
                  <a:prstClr val="white"/>
                </a:solidFill>
                <a:latin typeface="Arial Narrow" pitchFamily="34" charset="0"/>
              </a:rPr>
              <a:t>Visión General del proyecto</a:t>
            </a:r>
          </a:p>
        </p:txBody>
      </p:sp>
      <p:sp>
        <p:nvSpPr>
          <p:cNvPr id="5" name="2 Marcador de texto"/>
          <p:cNvSpPr txBox="1">
            <a:spLocks/>
          </p:cNvSpPr>
          <p:nvPr/>
        </p:nvSpPr>
        <p:spPr>
          <a:xfrm>
            <a:off x="228600" y="948512"/>
            <a:ext cx="86106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2400" b="1" dirty="0" smtClean="0">
                <a:solidFill>
                  <a:prstClr val="black">
                    <a:tint val="75000"/>
                  </a:prstClr>
                </a:solidFill>
              </a:rPr>
              <a:t>FACTORES CLAVES DEL EXITO</a:t>
            </a:r>
            <a:endParaRPr lang="es-CL" sz="2400" b="1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3 Marcador de texto"/>
          <p:cNvSpPr txBox="1">
            <a:spLocks/>
          </p:cNvSpPr>
          <p:nvPr/>
        </p:nvSpPr>
        <p:spPr>
          <a:xfrm>
            <a:off x="304800" y="1556792"/>
            <a:ext cx="8534400" cy="43406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Font typeface="Arial" pitchFamily="34" charset="0"/>
              <a:buChar char="•"/>
            </a:pPr>
            <a:r>
              <a:rPr lang="es-CL" sz="2400" dirty="0" smtClean="0">
                <a:solidFill>
                  <a:srgbClr val="004E92"/>
                </a:solidFill>
                <a:latin typeface="Arial Narrow" pitchFamily="34" charset="0"/>
              </a:rPr>
              <a:t>Completo compromiso de la alta dirección con el proyecto y sus decisiones.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s-CL" sz="2400" dirty="0" smtClean="0">
                <a:solidFill>
                  <a:srgbClr val="004E92"/>
                </a:solidFill>
                <a:latin typeface="Arial Narrow" pitchFamily="34" charset="0"/>
              </a:rPr>
              <a:t>Alto nivel de comunicación dentro del equipo de proyecto.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s-CL" sz="2400" dirty="0" smtClean="0">
                <a:solidFill>
                  <a:srgbClr val="004E92"/>
                </a:solidFill>
                <a:latin typeface="Arial Narrow" pitchFamily="34" charset="0"/>
              </a:rPr>
              <a:t>Compromiso de todo el equipo de proyecto con los objetivos planteados.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s-CL" sz="2400" dirty="0" smtClean="0">
                <a:solidFill>
                  <a:srgbClr val="004E92"/>
                </a:solidFill>
                <a:latin typeface="Arial Narrow" pitchFamily="34" charset="0"/>
              </a:rPr>
              <a:t>Disponibilidad de Key User de Contugas y Calidda.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s-CL" sz="2400" dirty="0" smtClean="0">
                <a:solidFill>
                  <a:srgbClr val="004E92"/>
                </a:solidFill>
                <a:latin typeface="Arial Narrow" pitchFamily="34" charset="0"/>
              </a:rPr>
              <a:t>Apoyo continuo de los usuarios finales.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s-CL" sz="2400" dirty="0" smtClean="0">
                <a:solidFill>
                  <a:srgbClr val="004E92"/>
                </a:solidFill>
                <a:latin typeface="Arial Narrow" pitchFamily="34" charset="0"/>
              </a:rPr>
              <a:t>Conocimiento claro del alcance del proyecto y los procesos.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s-CL" sz="2400" dirty="0" smtClean="0">
                <a:solidFill>
                  <a:srgbClr val="004E92"/>
                </a:solidFill>
                <a:latin typeface="Arial Narrow" pitchFamily="34" charset="0"/>
              </a:rPr>
              <a:t>Estandarización de procesos y aceptación de mejores practicas de la solución planteada.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s-CL" sz="2400" dirty="0" smtClean="0">
                <a:solidFill>
                  <a:srgbClr val="004E92"/>
                </a:solidFill>
                <a:latin typeface="Arial Narrow" pitchFamily="34" charset="0"/>
              </a:rPr>
              <a:t>Estrategia de gestión de cambio que acompañe al proyecto.</a:t>
            </a:r>
          </a:p>
          <a:p>
            <a:pPr algn="l"/>
            <a:endParaRPr lang="es-CL" sz="2400" dirty="0">
              <a:solidFill>
                <a:srgbClr val="004E92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7191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980728"/>
            <a:ext cx="8363272" cy="51454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PE" sz="2400" b="1" dirty="0" smtClean="0">
                <a:solidFill>
                  <a:schemeClr val="bg1">
                    <a:lumMod val="50000"/>
                  </a:schemeClr>
                </a:solidFill>
              </a:rPr>
              <a:t>IMPACTO EN LOS COLABORADORES  </a:t>
            </a:r>
            <a:endParaRPr lang="es-PE" sz="24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10 CuadroTexto"/>
          <p:cNvSpPr txBox="1">
            <a:spLocks noChangeArrowheads="1"/>
          </p:cNvSpPr>
          <p:nvPr/>
        </p:nvSpPr>
        <p:spPr bwMode="auto">
          <a:xfrm>
            <a:off x="35496" y="25460"/>
            <a:ext cx="5400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MX" sz="3000" b="1" dirty="0">
                <a:solidFill>
                  <a:prstClr val="white"/>
                </a:solidFill>
                <a:latin typeface="Arial Narrow" pitchFamily="34" charset="0"/>
              </a:rPr>
              <a:t>Visión General del proyecto</a:t>
            </a:r>
          </a:p>
        </p:txBody>
      </p:sp>
      <p:pic>
        <p:nvPicPr>
          <p:cNvPr id="2050" name="Picture 2" descr="http://channelnewsperu.com/wp-content/uploads/2012/12/sap-peru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6" y="2852936"/>
            <a:ext cx="2065425" cy="2354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4889" y="1598179"/>
            <a:ext cx="6602413" cy="486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37916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0 CuadroTexto"/>
          <p:cNvSpPr txBox="1">
            <a:spLocks noChangeArrowheads="1"/>
          </p:cNvSpPr>
          <p:nvPr/>
        </p:nvSpPr>
        <p:spPr bwMode="auto">
          <a:xfrm>
            <a:off x="35496" y="25460"/>
            <a:ext cx="5400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MX" sz="3000" b="1" dirty="0">
                <a:solidFill>
                  <a:prstClr val="white"/>
                </a:solidFill>
                <a:latin typeface="Arial Narrow" pitchFamily="34" charset="0"/>
              </a:rPr>
              <a:t>Alcance del proyecto</a:t>
            </a:r>
          </a:p>
        </p:txBody>
      </p:sp>
      <p:sp>
        <p:nvSpPr>
          <p:cNvPr id="6" name="5 Rectángulo"/>
          <p:cNvSpPr/>
          <p:nvPr/>
        </p:nvSpPr>
        <p:spPr>
          <a:xfrm>
            <a:off x="228600" y="1052736"/>
            <a:ext cx="4212468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4625" lvl="1" indent="-173038" algn="just" eaLnBrk="0" hangingPunct="0">
              <a:buClr>
                <a:srgbClr val="4F81BD"/>
              </a:buClr>
              <a:buSzPct val="80000"/>
            </a:pPr>
            <a:r>
              <a:rPr lang="es-PE" sz="2000" b="1" kern="0" cap="all" spc="70" dirty="0">
                <a:ln>
                  <a:solidFill>
                    <a:srgbClr val="1F497D"/>
                  </a:solidFill>
                  <a:prstDash val="solid"/>
                </a:ln>
                <a:solidFill>
                  <a:srgbClr val="004E92"/>
                </a:solidFill>
                <a:latin typeface="Arial Narrow" pitchFamily="34" charset="0"/>
                <a:cs typeface="Arial"/>
              </a:rPr>
              <a:t>ALCANCE de LA Solución</a:t>
            </a:r>
          </a:p>
          <a:p>
            <a:pPr marL="174625" lvl="1" indent="-173038" algn="just" eaLnBrk="0" hangingPunct="0">
              <a:buClr>
                <a:srgbClr val="4F81BD"/>
              </a:buClr>
              <a:buSzPct val="80000"/>
            </a:pPr>
            <a:endParaRPr lang="es-PE" b="1" kern="0" cap="all" spc="70" dirty="0">
              <a:ln>
                <a:solidFill>
                  <a:srgbClr val="1F497D"/>
                </a:solidFill>
                <a:prstDash val="solid"/>
              </a:ln>
              <a:solidFill>
                <a:srgbClr val="004E92"/>
              </a:solidFill>
              <a:latin typeface="Arial Narrow" pitchFamily="34" charset="0"/>
              <a:cs typeface="Arial"/>
            </a:endParaRPr>
          </a:p>
          <a:p>
            <a:pPr marL="287338" lvl="1" indent="-285750" algn="just" eaLnBrk="0" hangingPunct="0">
              <a:buClr>
                <a:srgbClr val="4F81BD"/>
              </a:buClr>
              <a:buSzPct val="80000"/>
              <a:buFont typeface="Arial" pitchFamily="34" charset="0"/>
              <a:buChar char="•"/>
            </a:pPr>
            <a:r>
              <a:rPr lang="es-CO" kern="0" dirty="0">
                <a:solidFill>
                  <a:srgbClr val="004E92"/>
                </a:solidFill>
                <a:latin typeface="Arial Narrow" pitchFamily="34" charset="0"/>
                <a:cs typeface="Arial"/>
              </a:rPr>
              <a:t>Implementación de la solución SAP ERP en la plataforma de Contugas  (rollout)</a:t>
            </a:r>
          </a:p>
          <a:p>
            <a:pPr marL="287338" lvl="1" indent="-285750" algn="just" eaLnBrk="0" hangingPunct="0">
              <a:buClr>
                <a:srgbClr val="4F81BD"/>
              </a:buClr>
              <a:buSzPct val="80000"/>
              <a:buFont typeface="Arial" pitchFamily="34" charset="0"/>
              <a:buChar char="•"/>
            </a:pPr>
            <a:endParaRPr lang="es-CO" kern="0" dirty="0">
              <a:solidFill>
                <a:srgbClr val="004E92"/>
              </a:solidFill>
              <a:latin typeface="Arial Narrow" pitchFamily="34" charset="0"/>
              <a:cs typeface="Arial"/>
            </a:endParaRPr>
          </a:p>
          <a:p>
            <a:pPr marL="287338" lvl="1" indent="-285750" algn="just" eaLnBrk="0" hangingPunct="0">
              <a:buClr>
                <a:srgbClr val="4F81BD"/>
              </a:buClr>
              <a:buSzPct val="80000"/>
              <a:buFont typeface="Arial" pitchFamily="34" charset="0"/>
              <a:buChar char="•"/>
            </a:pPr>
            <a:r>
              <a:rPr lang="es-CO" kern="0" dirty="0">
                <a:solidFill>
                  <a:srgbClr val="004E92"/>
                </a:solidFill>
                <a:latin typeface="Arial Narrow" pitchFamily="34" charset="0"/>
                <a:cs typeface="Arial"/>
              </a:rPr>
              <a:t>Módulos a implementar: FI, CO, SD, MM, QM, PM</a:t>
            </a:r>
          </a:p>
          <a:p>
            <a:pPr marL="174625" lvl="1" indent="-173038" algn="just" eaLnBrk="0" hangingPunct="0">
              <a:spcAft>
                <a:spcPts val="600"/>
              </a:spcAft>
              <a:buClr>
                <a:srgbClr val="4F81BD"/>
              </a:buClr>
              <a:buSzPct val="80000"/>
              <a:buFont typeface="Wingdings" pitchFamily="2" charset="2"/>
              <a:buChar char="n"/>
              <a:tabLst>
                <a:tab pos="536575" algn="l"/>
              </a:tabLst>
            </a:pPr>
            <a:endParaRPr lang="es-PE" kern="0" dirty="0">
              <a:solidFill>
                <a:srgbClr val="004E92"/>
              </a:solidFill>
              <a:latin typeface="Arial Narrow" pitchFamily="34" charset="0"/>
              <a:cs typeface="Arial"/>
            </a:endParaRPr>
          </a:p>
        </p:txBody>
      </p:sp>
      <p:graphicFrame>
        <p:nvGraphicFramePr>
          <p:cNvPr id="7" name="6 Diagrama"/>
          <p:cNvGraphicFramePr/>
          <p:nvPr>
            <p:extLst>
              <p:ext uri="{D42A27DB-BD31-4B8C-83A1-F6EECF244321}">
                <p14:modId xmlns:p14="http://schemas.microsoft.com/office/powerpoint/2010/main" val="881814480"/>
              </p:ext>
            </p:extLst>
          </p:nvPr>
        </p:nvGraphicFramePr>
        <p:xfrm>
          <a:off x="3660576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7 Rectángulo"/>
          <p:cNvSpPr/>
          <p:nvPr/>
        </p:nvSpPr>
        <p:spPr>
          <a:xfrm>
            <a:off x="360704" y="3605000"/>
            <a:ext cx="421246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4625" lvl="1" indent="-173038" algn="just" eaLnBrk="0" hangingPunct="0">
              <a:buClr>
                <a:srgbClr val="4F81BD"/>
              </a:buClr>
              <a:buSzPct val="80000"/>
            </a:pPr>
            <a:endParaRPr lang="es-PE" sz="2000" b="1" kern="0" cap="all" spc="70" dirty="0">
              <a:ln>
                <a:solidFill>
                  <a:srgbClr val="1F497D"/>
                </a:solidFill>
                <a:prstDash val="solid"/>
              </a:ln>
              <a:solidFill>
                <a:srgbClr val="004E92"/>
              </a:solidFill>
              <a:latin typeface="Arial Narrow" pitchFamily="34" charset="0"/>
              <a:cs typeface="Arial"/>
            </a:endParaRPr>
          </a:p>
          <a:p>
            <a:pPr marL="287338" lvl="1" indent="-285750" algn="just" eaLnBrk="0" hangingPunct="0">
              <a:buClr>
                <a:srgbClr val="4F81BD"/>
              </a:buClr>
              <a:buSzPct val="80000"/>
              <a:buFont typeface="Wingdings" pitchFamily="2" charset="2"/>
              <a:buChar char="Ø"/>
            </a:pPr>
            <a:r>
              <a:rPr lang="es-CO" sz="2000" kern="0" dirty="0">
                <a:solidFill>
                  <a:srgbClr val="004E92"/>
                </a:solidFill>
                <a:latin typeface="Arial Narrow" pitchFamily="34" charset="0"/>
                <a:cs typeface="Arial"/>
              </a:rPr>
              <a:t>FI – Finanzas y Contabilidad </a:t>
            </a:r>
          </a:p>
          <a:p>
            <a:pPr marL="287338" lvl="1" indent="-285750" algn="just" eaLnBrk="0" hangingPunct="0">
              <a:buClr>
                <a:srgbClr val="4F81BD"/>
              </a:buClr>
              <a:buSzPct val="80000"/>
              <a:buFont typeface="Wingdings" pitchFamily="2" charset="2"/>
              <a:buChar char="Ø"/>
            </a:pPr>
            <a:r>
              <a:rPr lang="es-CO" sz="2000" kern="0" dirty="0">
                <a:solidFill>
                  <a:srgbClr val="004E92"/>
                </a:solidFill>
                <a:latin typeface="Arial Narrow" pitchFamily="34" charset="0"/>
                <a:cs typeface="Arial"/>
              </a:rPr>
              <a:t>CO – Control de costos</a:t>
            </a:r>
          </a:p>
          <a:p>
            <a:pPr marL="287338" lvl="1" indent="-285750" algn="just" eaLnBrk="0" hangingPunct="0">
              <a:buClr>
                <a:srgbClr val="4F81BD"/>
              </a:buClr>
              <a:buSzPct val="80000"/>
              <a:buFont typeface="Wingdings" pitchFamily="2" charset="2"/>
              <a:buChar char="Ø"/>
            </a:pPr>
            <a:r>
              <a:rPr lang="es-CO" sz="2000" kern="0" dirty="0">
                <a:solidFill>
                  <a:srgbClr val="004E92"/>
                </a:solidFill>
                <a:latin typeface="Arial Narrow" pitchFamily="34" charset="0"/>
                <a:cs typeface="Arial"/>
              </a:rPr>
              <a:t>MM – Gestión de Materiales y Compras</a:t>
            </a:r>
          </a:p>
          <a:p>
            <a:pPr marL="287338" lvl="1" indent="-285750" algn="just" eaLnBrk="0" hangingPunct="0">
              <a:buClr>
                <a:srgbClr val="4F81BD"/>
              </a:buClr>
              <a:buSzPct val="80000"/>
              <a:buFont typeface="Wingdings" pitchFamily="2" charset="2"/>
              <a:buChar char="Ø"/>
            </a:pPr>
            <a:r>
              <a:rPr lang="es-CO" sz="2000" kern="0" dirty="0">
                <a:solidFill>
                  <a:srgbClr val="004E92"/>
                </a:solidFill>
                <a:latin typeface="Arial Narrow" pitchFamily="34" charset="0"/>
                <a:cs typeface="Arial"/>
              </a:rPr>
              <a:t>SD – Ventas y Distribución</a:t>
            </a:r>
          </a:p>
          <a:p>
            <a:pPr marL="287338" lvl="1" indent="-285750" algn="just" eaLnBrk="0" hangingPunct="0">
              <a:buClr>
                <a:srgbClr val="4F81BD"/>
              </a:buClr>
              <a:buSzPct val="80000"/>
              <a:buFont typeface="Wingdings" pitchFamily="2" charset="2"/>
              <a:buChar char="Ø"/>
            </a:pPr>
            <a:r>
              <a:rPr lang="es-CO" sz="2000" kern="0" dirty="0">
                <a:solidFill>
                  <a:srgbClr val="004E92"/>
                </a:solidFill>
                <a:latin typeface="Arial Narrow" pitchFamily="34" charset="0"/>
                <a:cs typeface="Arial"/>
              </a:rPr>
              <a:t>PM – Mantenimiento de Planta</a:t>
            </a:r>
          </a:p>
          <a:p>
            <a:pPr marL="287338" lvl="1" indent="-285750" algn="just" eaLnBrk="0" hangingPunct="0">
              <a:buClr>
                <a:srgbClr val="4F81BD"/>
              </a:buClr>
              <a:buSzPct val="80000"/>
              <a:buFont typeface="Wingdings" pitchFamily="2" charset="2"/>
              <a:buChar char="Ø"/>
            </a:pPr>
            <a:r>
              <a:rPr lang="es-CO" sz="2000" kern="0" dirty="0">
                <a:solidFill>
                  <a:srgbClr val="004E92"/>
                </a:solidFill>
                <a:latin typeface="Arial Narrow" pitchFamily="34" charset="0"/>
                <a:cs typeface="Arial"/>
              </a:rPr>
              <a:t>QM – Gestión de Calidad</a:t>
            </a:r>
          </a:p>
          <a:p>
            <a:pPr marL="174625" lvl="1" indent="-173038" algn="just" eaLnBrk="0" hangingPunct="0">
              <a:spcAft>
                <a:spcPts val="600"/>
              </a:spcAft>
              <a:buClr>
                <a:srgbClr val="4F81BD"/>
              </a:buClr>
              <a:buSzPct val="80000"/>
              <a:buFont typeface="Wingdings" pitchFamily="2" charset="2"/>
              <a:buChar char="n"/>
              <a:tabLst>
                <a:tab pos="536575" algn="l"/>
              </a:tabLst>
            </a:pPr>
            <a:endParaRPr lang="es-PE" sz="2000" kern="0" dirty="0">
              <a:solidFill>
                <a:srgbClr val="004E92"/>
              </a:solidFill>
              <a:latin typeface="Arial Narrow" pitchFamily="34" charset="0"/>
              <a:cs typeface="Arial"/>
            </a:endParaRPr>
          </a:p>
        </p:txBody>
      </p:sp>
      <p:sp>
        <p:nvSpPr>
          <p:cNvPr id="9" name="8 Hexágono"/>
          <p:cNvSpPr/>
          <p:nvPr/>
        </p:nvSpPr>
        <p:spPr>
          <a:xfrm>
            <a:off x="5940152" y="2780928"/>
            <a:ext cx="1512168" cy="1368152"/>
          </a:xfrm>
          <a:prstGeom prst="hexagon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200" dirty="0">
                <a:solidFill>
                  <a:prstClr val="white"/>
                </a:solidFill>
              </a:rPr>
              <a:t>SAP ERP Calidda</a:t>
            </a:r>
          </a:p>
        </p:txBody>
      </p:sp>
      <p:sp>
        <p:nvSpPr>
          <p:cNvPr id="10" name="9 Flecha derecha"/>
          <p:cNvSpPr/>
          <p:nvPr/>
        </p:nvSpPr>
        <p:spPr>
          <a:xfrm rot="19501827">
            <a:off x="5046908" y="5018983"/>
            <a:ext cx="648072" cy="504056"/>
          </a:xfrm>
          <a:prstGeom prst="rightArrow">
            <a:avLst/>
          </a:prstGeom>
          <a:ln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9966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8_Presentación_contugas_logo_definitiv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9_Presentación_contugas_logo_definitiv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10_Presentación_contugas_logo_definitiv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resentación_contugas_logo_definitiv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Presentación_contugas_logo_definitiv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Presentación_contugas_logo_definitiv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Presentación_contugas_logo_definitiv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4_Presentación_contugas_logo_definitiv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5_Presentación_contugas_logo_definitiv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6_Presentación_contugas_logo_definitiv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7_Presentación_contugas_logo_definitiv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680</Words>
  <Application>Microsoft Office PowerPoint</Application>
  <PresentationFormat>Presentación en pantalla (4:3)</PresentationFormat>
  <Paragraphs>81</Paragraphs>
  <Slides>11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12</vt:i4>
      </vt:variant>
      <vt:variant>
        <vt:lpstr>Títulos de diapositiva</vt:lpstr>
      </vt:variant>
      <vt:variant>
        <vt:i4>11</vt:i4>
      </vt:variant>
    </vt:vector>
  </HeadingPairs>
  <TitlesOfParts>
    <vt:vector size="23" baseType="lpstr">
      <vt:lpstr>Tema de Office</vt:lpstr>
      <vt:lpstr>Presentación_contugas_logo_definitivo</vt:lpstr>
      <vt:lpstr>1_Presentación_contugas_logo_definitivo</vt:lpstr>
      <vt:lpstr>2_Presentación_contugas_logo_definitivo</vt:lpstr>
      <vt:lpstr>3_Presentación_contugas_logo_definitivo</vt:lpstr>
      <vt:lpstr>4_Presentación_contugas_logo_definitivo</vt:lpstr>
      <vt:lpstr>5_Presentación_contugas_logo_definitivo</vt:lpstr>
      <vt:lpstr>6_Presentación_contugas_logo_definitivo</vt:lpstr>
      <vt:lpstr>7_Presentación_contugas_logo_definitivo</vt:lpstr>
      <vt:lpstr>8_Presentación_contugas_logo_definitivo</vt:lpstr>
      <vt:lpstr>9_Presentación_contugas_logo_definitivo</vt:lpstr>
      <vt:lpstr>10_Presentación_contugas_logo_definitivo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USER</cp:lastModifiedBy>
  <cp:revision>4</cp:revision>
  <dcterms:created xsi:type="dcterms:W3CDTF">2013-07-18T20:30:47Z</dcterms:created>
  <dcterms:modified xsi:type="dcterms:W3CDTF">2013-08-01T17:01:31Z</dcterms:modified>
</cp:coreProperties>
</file>